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70" r:id="rId2"/>
    <p:sldId id="324" r:id="rId3"/>
    <p:sldId id="325" r:id="rId4"/>
    <p:sldId id="307" r:id="rId5"/>
    <p:sldId id="271" r:id="rId6"/>
    <p:sldId id="272" r:id="rId7"/>
    <p:sldId id="335" r:id="rId8"/>
    <p:sldId id="333" r:id="rId9"/>
    <p:sldId id="311" r:id="rId10"/>
    <p:sldId id="273" r:id="rId11"/>
    <p:sldId id="336" r:id="rId12"/>
    <p:sldId id="318" r:id="rId13"/>
    <p:sldId id="331" r:id="rId14"/>
    <p:sldId id="276" r:id="rId15"/>
    <p:sldId id="277" r:id="rId16"/>
    <p:sldId id="278" r:id="rId17"/>
    <p:sldId id="279" r:id="rId18"/>
    <p:sldId id="282" r:id="rId19"/>
    <p:sldId id="283" r:id="rId20"/>
    <p:sldId id="286" r:id="rId21"/>
    <p:sldId id="287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8" r:id="rId30"/>
    <p:sldId id="337" r:id="rId31"/>
    <p:sldId id="338" r:id="rId32"/>
    <p:sldId id="339" r:id="rId33"/>
    <p:sldId id="313" r:id="rId34"/>
    <p:sldId id="330" r:id="rId35"/>
    <p:sldId id="301" r:id="rId3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8" autoAdjust="0"/>
    <p:restoredTop sz="94660"/>
  </p:normalViewPr>
  <p:slideViewPr>
    <p:cSldViewPr>
      <p:cViewPr>
        <p:scale>
          <a:sx n="75" d="100"/>
          <a:sy n="75" d="100"/>
        </p:scale>
        <p:origin x="-1338" y="6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488D8-6903-4C61-B7B5-2581E8950EFD}" type="datetimeFigureOut">
              <a:rPr lang="uk-UA" smtClean="0"/>
              <a:t>21.04.2017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B2860-26B9-499B-AC0E-1A9D6294843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6626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B2860-26B9-499B-AC0E-1A9D62948436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7868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21.04.2017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70A3BE-48DE-4524-A6B3-1369887DD23C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17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21.04.2017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21.04.2017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21.04.2017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21.04.2017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21.04.2017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21.04.2017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21.04.2017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21.04.2017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7" Type="http://schemas.openxmlformats.org/officeDocument/2006/relationships/image" Target="../media/image2.pn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006" y="177281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uk-UA" sz="4800" b="1" u="sng" dirty="0">
                <a:solidFill>
                  <a:schemeClr val="accent1">
                    <a:lumMod val="90000"/>
                    <a:lumOff val="10000"/>
                  </a:schemeClr>
                </a:solidFill>
                <a:latin typeface="Pragmatica" pitchFamily="34" charset="0"/>
              </a:rPr>
              <a:t>ТОВ</a:t>
            </a:r>
            <a:r>
              <a:rPr lang="en-US" sz="4800" b="1" u="sng" dirty="0">
                <a:solidFill>
                  <a:schemeClr val="accent1">
                    <a:lumMod val="90000"/>
                    <a:lumOff val="10000"/>
                  </a:schemeClr>
                </a:solidFill>
                <a:latin typeface="Pragmatica" pitchFamily="34" charset="0"/>
              </a:rPr>
              <a:t> </a:t>
            </a:r>
            <a:r>
              <a:rPr lang="uk-UA" sz="4800" b="1" u="sng" dirty="0">
                <a:solidFill>
                  <a:schemeClr val="accent1">
                    <a:lumMod val="90000"/>
                    <a:lumOff val="10000"/>
                  </a:schemeClr>
                </a:solidFill>
                <a:latin typeface="Pragmatica" pitchFamily="34" charset="0"/>
              </a:rPr>
              <a:t>”</a:t>
            </a:r>
            <a:r>
              <a:rPr lang="uk-UA" sz="480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Pragmatica" pitchFamily="34" charset="0"/>
              </a:rPr>
              <a:t>ПРИКАРПАТСЬКИЙ ТОРГОВИЙ ДІМ”</a:t>
            </a:r>
            <a:endParaRPr lang="ru-RU" sz="4800" b="1" u="sng" dirty="0">
              <a:solidFill>
                <a:schemeClr val="accent1">
                  <a:lumMod val="90000"/>
                  <a:lumOff val="10000"/>
                </a:schemeClr>
              </a:solidFill>
              <a:latin typeface="Pragmatic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35896" y="6165304"/>
            <a:ext cx="2192337" cy="504056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1400" b="1" dirty="0" err="1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>м.Івано-Франківськ</a:t>
            </a:r>
            <a:endParaRPr lang="uk-UA" sz="1400" b="1" dirty="0" smtClean="0"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agmatic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uk-UA" sz="14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>2017 рік</a:t>
            </a:r>
            <a:endParaRPr lang="uk-UA" sz="1400" b="1" dirty="0"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agmatica" pitchFamily="34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042988" y="4168775"/>
            <a:ext cx="6192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943100" y="3642936"/>
            <a:ext cx="5113337" cy="2462213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sz="2200" b="1" i="1" dirty="0" smtClean="0">
                <a:latin typeface="Pragmatica" pitchFamily="34" charset="0"/>
              </a:rPr>
              <a:t>Продукти харчування,  алкогольні та безалкогольні напої</a:t>
            </a:r>
            <a:endParaRPr lang="uk-UA" sz="2200" b="1" i="1" dirty="0">
              <a:latin typeface="Pragmatica" pitchFamily="34" charset="0"/>
            </a:endParaRPr>
          </a:p>
          <a:p>
            <a:pPr algn="ctr"/>
            <a:r>
              <a:rPr lang="uk-UA" sz="2200" b="1" i="1" dirty="0" smtClean="0">
                <a:latin typeface="Pragmatica" pitchFamily="34" charset="0"/>
              </a:rPr>
              <a:t>- Гуртова </a:t>
            </a:r>
            <a:r>
              <a:rPr lang="uk-UA" sz="2200" b="1" i="1" dirty="0">
                <a:latin typeface="Pragmatica" pitchFamily="34" charset="0"/>
              </a:rPr>
              <a:t>і роздрібна </a:t>
            </a:r>
            <a:r>
              <a:rPr lang="uk-UA" sz="2200" b="1" i="1" dirty="0" smtClean="0">
                <a:latin typeface="Pragmatica" pitchFamily="34" charset="0"/>
              </a:rPr>
              <a:t>торгівля;</a:t>
            </a:r>
          </a:p>
          <a:p>
            <a:pPr marL="342900" indent="-342900" algn="ctr">
              <a:buFontTx/>
              <a:buChar char="-"/>
            </a:pPr>
            <a:r>
              <a:rPr lang="uk-UA" sz="2200" b="1" i="1" dirty="0" smtClean="0">
                <a:latin typeface="Pragmatica" pitchFamily="34" charset="0"/>
              </a:rPr>
              <a:t>Виробництво алкогольних напоїв - власна торгова марка ;</a:t>
            </a:r>
            <a:endParaRPr lang="en-US" sz="2200" b="1" i="1" dirty="0" smtClean="0">
              <a:latin typeface="Pragmatica" pitchFamily="34" charset="0"/>
            </a:endParaRPr>
          </a:p>
          <a:p>
            <a:pPr algn="ctr"/>
            <a:r>
              <a:rPr lang="en-US" sz="2200" b="1" i="1" dirty="0" smtClean="0">
                <a:latin typeface="Pragmatica" pitchFamily="34" charset="0"/>
              </a:rPr>
              <a:t>- </a:t>
            </a:r>
            <a:r>
              <a:rPr lang="uk-UA" sz="2200" b="1" i="1" dirty="0" smtClean="0">
                <a:latin typeface="Pragmatica" pitchFamily="34" charset="0"/>
              </a:rPr>
              <a:t>Транспортні послуги.</a:t>
            </a:r>
            <a:r>
              <a:rPr lang="en-US" sz="2200" b="1" i="1" dirty="0" smtClean="0">
                <a:latin typeface="Pragmatica" pitchFamily="34" charset="0"/>
              </a:rPr>
              <a:t> </a:t>
            </a:r>
            <a:endParaRPr lang="uk-UA" sz="2200" b="1" i="1" dirty="0" smtClean="0">
              <a:latin typeface="Pragmatica" pitchFamily="34" charset="0"/>
            </a:endParaRPr>
          </a:p>
          <a:p>
            <a:pPr algn="ctr"/>
            <a:endParaRPr lang="ru-RU" sz="2200" b="1" i="1" dirty="0">
              <a:latin typeface="Pragmatica" pitchFamily="34" charset="0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2555875" y="4377531"/>
            <a:ext cx="3887788" cy="0"/>
          </a:xfrm>
          <a:prstGeom prst="line">
            <a:avLst/>
          </a:prstGeom>
          <a:noFill/>
          <a:ln w="19050">
            <a:solidFill>
              <a:schemeClr val="accent1">
                <a:lumMod val="90000"/>
                <a:lumOff val="1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8" name="Рисунок 7" descr="C:\Users\Morokhovych\Downloads\PTD LOGO round ukr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09" y="750640"/>
            <a:ext cx="103822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50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" y="981075"/>
            <a:ext cx="82296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588" indent="263525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sz="1400" dirty="0">
              <a:latin typeface="Pragmatica" pitchFamily="34" charset="0"/>
            </a:endParaRPr>
          </a:p>
        </p:txBody>
      </p:sp>
      <p:pic>
        <p:nvPicPr>
          <p:cNvPr id="4" name="Picture 4" descr="Logo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611074"/>
            <a:ext cx="1130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Скиба\Downloads\Рисунок1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04"/>
            <a:ext cx="9140304" cy="67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3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67544" y="764704"/>
            <a:ext cx="8229600" cy="72008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58912"/>
            <a:ext cx="8229600" cy="49384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На ТОВ «ПРИКАРПАТСЬКИЙ ТОРГОВИЙ ДІМ» </a:t>
            </a:r>
            <a:r>
              <a:rPr lang="ru-RU" sz="3600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працює</a:t>
            </a:r>
            <a:r>
              <a:rPr lang="ru-RU" sz="36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uk-UA" sz="36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15</a:t>
            </a:r>
            <a:r>
              <a:rPr lang="en-US" sz="36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uk-UA" sz="36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торгових </a:t>
            </a:r>
            <a:r>
              <a:rPr lang="ru-RU" sz="36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команд, </a:t>
            </a:r>
            <a:r>
              <a:rPr lang="ru-RU" sz="36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з </a:t>
            </a:r>
            <a:r>
              <a:rPr lang="ru-RU" sz="3600" b="1" dirty="0" err="1">
                <a:solidFill>
                  <a:schemeClr val="accent1">
                    <a:lumMod val="90000"/>
                    <a:lumOff val="10000"/>
                  </a:schemeClr>
                </a:solidFill>
              </a:rPr>
              <a:t>яких</a:t>
            </a:r>
            <a:r>
              <a:rPr lang="ru-RU" sz="36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</a:br>
            <a:r>
              <a:rPr lang="uk-UA" sz="320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9 </a:t>
            </a:r>
            <a:r>
              <a:rPr lang="uk-UA" sz="3200" b="1" u="sng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ексклюзивні від </a:t>
            </a:r>
            <a:r>
              <a:rPr lang="uk-UA" sz="320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виробників у повному асортименті</a:t>
            </a:r>
            <a:r>
              <a:rPr lang="uk-UA" sz="32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- </a:t>
            </a:r>
            <a:endParaRPr lang="uk-UA" sz="2800" dirty="0" smtClean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US" sz="3000" b="1" i="1" dirty="0" err="1" smtClean="0">
                <a:solidFill>
                  <a:schemeClr val="tx1"/>
                </a:solidFill>
              </a:rPr>
              <a:t>Nemiroff</a:t>
            </a:r>
            <a:r>
              <a:rPr lang="uk-UA" sz="3000" b="1" i="1" dirty="0" smtClean="0">
                <a:solidFill>
                  <a:schemeClr val="tx1"/>
                </a:solidFill>
              </a:rPr>
              <a:t> ;</a:t>
            </a:r>
            <a:endParaRPr lang="ru-RU" sz="3000" b="1" i="1" dirty="0">
              <a:solidFill>
                <a:schemeClr val="tx1"/>
              </a:solidFill>
            </a:endParaRPr>
          </a:p>
          <a:p>
            <a:pPr algn="ctr"/>
            <a:r>
              <a:rPr lang="ru-RU" sz="3000" b="1" i="1" dirty="0">
                <a:solidFill>
                  <a:schemeClr val="tx1"/>
                </a:solidFill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</a:rPr>
              <a:t>Medoff</a:t>
            </a:r>
            <a:r>
              <a:rPr lang="uk-UA" sz="3000" b="1" i="1" dirty="0" smtClean="0">
                <a:solidFill>
                  <a:schemeClr val="tx1"/>
                </a:solidFill>
              </a:rPr>
              <a:t>;</a:t>
            </a:r>
            <a:endParaRPr lang="ru-RU" sz="3000" b="1" i="1" dirty="0">
              <a:solidFill>
                <a:schemeClr val="tx1"/>
              </a:solidFill>
            </a:endParaRPr>
          </a:p>
          <a:p>
            <a:pPr algn="ctr"/>
            <a:r>
              <a:rPr lang="uk-UA" sz="3000" b="1" i="1" dirty="0">
                <a:solidFill>
                  <a:schemeClr val="tx1"/>
                </a:solidFill>
              </a:rPr>
              <a:t> </a:t>
            </a:r>
            <a:r>
              <a:rPr lang="en-US" sz="3000" b="1" i="1" dirty="0" err="1">
                <a:solidFill>
                  <a:schemeClr val="tx1"/>
                </a:solidFill>
              </a:rPr>
              <a:t>Bolgrad</a:t>
            </a:r>
            <a:r>
              <a:rPr lang="uk-UA" sz="3000" b="1" i="1" dirty="0" smtClean="0">
                <a:solidFill>
                  <a:schemeClr val="tx1"/>
                </a:solidFill>
              </a:rPr>
              <a:t>; </a:t>
            </a:r>
          </a:p>
          <a:p>
            <a:pPr algn="ctr"/>
            <a:r>
              <a:rPr lang="uk-UA" sz="3000" b="1" i="1" dirty="0" err="1" smtClean="0">
                <a:solidFill>
                  <a:schemeClr val="tx1"/>
                </a:solidFill>
              </a:rPr>
              <a:t>Алеф</a:t>
            </a:r>
            <a:r>
              <a:rPr lang="uk-UA" sz="3000" b="1" i="1" dirty="0" smtClean="0">
                <a:solidFill>
                  <a:schemeClr val="tx1"/>
                </a:solidFill>
              </a:rPr>
              <a:t> </a:t>
            </a:r>
            <a:r>
              <a:rPr lang="uk-UA" sz="3000" b="1" i="1" dirty="0">
                <a:solidFill>
                  <a:schemeClr val="tx1"/>
                </a:solidFill>
              </a:rPr>
              <a:t>– </a:t>
            </a:r>
            <a:r>
              <a:rPr lang="uk-UA" sz="3000" b="1" i="1" dirty="0" err="1" smtClean="0">
                <a:solidFill>
                  <a:schemeClr val="tx1"/>
                </a:solidFill>
              </a:rPr>
              <a:t>Віналь</a:t>
            </a:r>
            <a:r>
              <a:rPr lang="uk-UA" sz="3000" b="1" i="1" dirty="0" smtClean="0">
                <a:solidFill>
                  <a:schemeClr val="tx1"/>
                </a:solidFill>
              </a:rPr>
              <a:t>;</a:t>
            </a:r>
          </a:p>
          <a:p>
            <a:pPr algn="ctr"/>
            <a:r>
              <a:rPr lang="en-US" sz="3000" b="1" i="1" dirty="0" smtClean="0">
                <a:solidFill>
                  <a:schemeClr val="tx1"/>
                </a:solidFill>
              </a:rPr>
              <a:t>Carlsberg</a:t>
            </a:r>
            <a:r>
              <a:rPr lang="uk-UA" sz="3000" b="1" i="1" dirty="0" smtClean="0">
                <a:solidFill>
                  <a:schemeClr val="tx1"/>
                </a:solidFill>
              </a:rPr>
              <a:t>;</a:t>
            </a:r>
          </a:p>
          <a:p>
            <a:pPr algn="ctr"/>
            <a:r>
              <a:rPr lang="en-US" sz="3000" b="1" i="1" dirty="0" err="1" smtClean="0">
                <a:solidFill>
                  <a:schemeClr val="tx1"/>
                </a:solidFill>
              </a:rPr>
              <a:t>Pepsico</a:t>
            </a:r>
            <a:r>
              <a:rPr lang="uk-UA" sz="3000" b="1" i="1" dirty="0" smtClean="0">
                <a:solidFill>
                  <a:schemeClr val="tx1"/>
                </a:solidFill>
              </a:rPr>
              <a:t>;</a:t>
            </a:r>
          </a:p>
          <a:p>
            <a:pPr algn="ctr"/>
            <a:r>
              <a:rPr lang="en-US" sz="3000" b="1" i="1" dirty="0" smtClean="0">
                <a:solidFill>
                  <a:schemeClr val="tx1"/>
                </a:solidFill>
              </a:rPr>
              <a:t>IDS</a:t>
            </a:r>
            <a:r>
              <a:rPr lang="uk-UA" sz="3000" b="1" i="1" dirty="0" smtClean="0">
                <a:solidFill>
                  <a:schemeClr val="tx1"/>
                </a:solidFill>
              </a:rPr>
              <a:t>;</a:t>
            </a:r>
          </a:p>
          <a:p>
            <a:pPr algn="ctr"/>
            <a:r>
              <a:rPr lang="en-US" sz="3000" b="1" i="1" dirty="0" err="1" smtClean="0">
                <a:solidFill>
                  <a:schemeClr val="tx1"/>
                </a:solidFill>
              </a:rPr>
              <a:t>Malbi</a:t>
            </a:r>
            <a:r>
              <a:rPr lang="uk-UA" sz="3000" b="1" i="1" dirty="0" smtClean="0">
                <a:solidFill>
                  <a:schemeClr val="tx1"/>
                </a:solidFill>
              </a:rPr>
              <a:t>;</a:t>
            </a:r>
          </a:p>
          <a:p>
            <a:pPr algn="ctr"/>
            <a:r>
              <a:rPr lang="uk-UA" sz="3000" b="1" i="1" dirty="0" smtClean="0">
                <a:solidFill>
                  <a:schemeClr val="tx1"/>
                </a:solidFill>
              </a:rPr>
              <a:t>Золоте зерно.</a:t>
            </a:r>
          </a:p>
          <a:p>
            <a:pPr marL="0" indent="0" algn="ctr">
              <a:buNone/>
            </a:pPr>
            <a:endParaRPr lang="uk-UA" sz="30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1800" b="1" dirty="0"/>
              <a:t/>
            </a:r>
            <a:br>
              <a:rPr lang="uk-UA" sz="1800" b="1" dirty="0"/>
            </a:br>
            <a:endParaRPr lang="uk-UA" dirty="0"/>
          </a:p>
        </p:txBody>
      </p:sp>
      <p:pic>
        <p:nvPicPr>
          <p:cNvPr id="4" name="Рисунок 3" descr="C:\Users\Morokhovych\Downloads\PTD LOGO round ukr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78" y="620687"/>
            <a:ext cx="103822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047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3568" y="1658912"/>
            <a:ext cx="8229600" cy="50824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800" b="1" u="sng" dirty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</a:rPr>
              <a:t>6</a:t>
            </a:r>
            <a:r>
              <a:rPr lang="ru-RU" sz="280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</a:rPr>
              <a:t> </a:t>
            </a:r>
            <a:r>
              <a:rPr lang="ru-RU" sz="2800" b="1" u="sng" dirty="0" err="1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</a:rPr>
              <a:t>торгових</a:t>
            </a:r>
            <a:r>
              <a:rPr lang="ru-RU" sz="280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</a:rPr>
              <a:t> команд, з </a:t>
            </a:r>
            <a:r>
              <a:rPr lang="ru-RU" sz="2800" b="1" u="sng" dirty="0" err="1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</a:rPr>
              <a:t>яких</a:t>
            </a:r>
            <a:r>
              <a:rPr lang="ru-RU" sz="2800" b="1" u="sng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</a:rPr>
              <a:t> </a:t>
            </a:r>
            <a:r>
              <a:rPr lang="ru-RU" sz="28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</a:rPr>
              <a:t>:</a:t>
            </a:r>
            <a:endParaRPr lang="ru-RU" sz="2800" b="1" dirty="0">
              <a:solidFill>
                <a:schemeClr val="accent1">
                  <a:lumMod val="90000"/>
                  <a:lumOff val="10000"/>
                </a:schemeClr>
              </a:solidFill>
              <a:latin typeface="+mj-lt"/>
            </a:endParaRPr>
          </a:p>
          <a:p>
            <a:r>
              <a:rPr lang="uk-UA" sz="2800" u="sng" dirty="0" smtClean="0">
                <a:solidFill>
                  <a:schemeClr val="accent6"/>
                </a:solidFill>
                <a:latin typeface="+mj-lt"/>
              </a:rPr>
              <a:t>Кондитерська група товарів в асортименті</a:t>
            </a:r>
            <a:r>
              <a:rPr lang="uk-UA" sz="2800" u="sng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</a:rPr>
              <a:t> </a:t>
            </a:r>
            <a:r>
              <a:rPr lang="uk-UA" sz="28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– </a:t>
            </a:r>
            <a:r>
              <a:rPr lang="uk-UA" sz="2800" dirty="0" smtClean="0">
                <a:solidFill>
                  <a:schemeClr val="tx1"/>
                </a:solidFill>
              </a:rPr>
              <a:t>«</a:t>
            </a:r>
            <a:r>
              <a:rPr lang="uk-UA" sz="2800" dirty="0" err="1" smtClean="0">
                <a:solidFill>
                  <a:schemeClr val="tx1"/>
                </a:solidFill>
              </a:rPr>
              <a:t>Ярич</a:t>
            </a:r>
            <a:r>
              <a:rPr lang="uk-UA" sz="2800" dirty="0" smtClean="0">
                <a:solidFill>
                  <a:schemeClr val="tx1"/>
                </a:solidFill>
              </a:rPr>
              <a:t>», «Галка», «</a:t>
            </a:r>
            <a:r>
              <a:rPr lang="uk-UA" sz="2800" dirty="0" err="1" smtClean="0">
                <a:solidFill>
                  <a:schemeClr val="tx1"/>
                </a:solidFill>
              </a:rPr>
              <a:t>Бомбік</a:t>
            </a:r>
            <a:r>
              <a:rPr lang="uk-UA" sz="2800" dirty="0" smtClean="0">
                <a:solidFill>
                  <a:schemeClr val="tx1"/>
                </a:solidFill>
              </a:rPr>
              <a:t>», «</a:t>
            </a:r>
            <a:r>
              <a:rPr lang="uk-UA" sz="2800" dirty="0" err="1" smtClean="0">
                <a:solidFill>
                  <a:schemeClr val="tx1"/>
                </a:solidFill>
              </a:rPr>
              <a:t>Петрівська</a:t>
            </a:r>
            <a:r>
              <a:rPr lang="uk-UA" sz="2800" dirty="0" smtClean="0">
                <a:solidFill>
                  <a:schemeClr val="tx1"/>
                </a:solidFill>
              </a:rPr>
              <a:t> слобода» та інші;</a:t>
            </a:r>
            <a:endParaRPr lang="ru-RU" sz="28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2800" u="sng" dirty="0" err="1" smtClean="0">
                <a:solidFill>
                  <a:schemeClr val="accent6"/>
                </a:solidFill>
                <a:latin typeface="+mj-lt"/>
              </a:rPr>
              <a:t>Бакалійна</a:t>
            </a:r>
            <a:r>
              <a:rPr lang="ru-RU" sz="2800" u="sng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ru-RU" sz="2800" u="sng" dirty="0" err="1" smtClean="0">
                <a:solidFill>
                  <a:schemeClr val="accent6"/>
                </a:solidFill>
                <a:latin typeface="+mj-lt"/>
              </a:rPr>
              <a:t>група</a:t>
            </a:r>
            <a:r>
              <a:rPr lang="ru-RU" sz="2800" u="sng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ru-RU" sz="2800" u="sng" dirty="0" err="1" smtClean="0">
                <a:solidFill>
                  <a:schemeClr val="accent6"/>
                </a:solidFill>
                <a:latin typeface="+mj-lt"/>
              </a:rPr>
              <a:t>товарів</a:t>
            </a:r>
            <a:r>
              <a:rPr lang="ru-RU" sz="2800" u="sng" dirty="0" smtClean="0">
                <a:solidFill>
                  <a:schemeClr val="accent6"/>
                </a:solidFill>
                <a:latin typeface="+mj-lt"/>
              </a:rPr>
              <a:t> в </a:t>
            </a:r>
            <a:r>
              <a:rPr lang="ru-RU" sz="2800" u="sng" dirty="0" err="1" smtClean="0">
                <a:solidFill>
                  <a:schemeClr val="accent6"/>
                </a:solidFill>
                <a:latin typeface="+mj-lt"/>
              </a:rPr>
              <a:t>асортименті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</a:rPr>
              <a:t>– 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«Руна», «</a:t>
            </a:r>
            <a:r>
              <a:rPr lang="ru-RU" sz="2800" dirty="0" err="1" smtClean="0">
                <a:solidFill>
                  <a:schemeClr val="tx1"/>
                </a:solidFill>
                <a:latin typeface="+mj-lt"/>
              </a:rPr>
              <a:t>Олейна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», «Аква», «</a:t>
            </a:r>
            <a:r>
              <a:rPr lang="ru-RU" sz="2800" dirty="0" err="1" smtClean="0">
                <a:solidFill>
                  <a:schemeClr val="tx1"/>
                </a:solidFill>
                <a:latin typeface="+mj-lt"/>
              </a:rPr>
              <a:t>Ічня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», «</a:t>
            </a:r>
            <a:r>
              <a:rPr lang="ru-RU" sz="2800" dirty="0" err="1" smtClean="0">
                <a:solidFill>
                  <a:schemeClr val="tx1"/>
                </a:solidFill>
                <a:latin typeface="+mj-lt"/>
              </a:rPr>
              <a:t>Укр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-Агро», «БОБО», «</a:t>
            </a:r>
            <a:r>
              <a:rPr lang="ru-RU" sz="2800" dirty="0" err="1" smtClean="0">
                <a:solidFill>
                  <a:schemeClr val="tx1"/>
                </a:solidFill>
                <a:latin typeface="+mj-lt"/>
              </a:rPr>
              <a:t>Олімпія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», «</a:t>
            </a:r>
            <a:r>
              <a:rPr lang="ru-RU" sz="2800" dirty="0" err="1" smtClean="0">
                <a:solidFill>
                  <a:schemeClr val="tx1"/>
                </a:solidFill>
                <a:latin typeface="+mj-lt"/>
              </a:rPr>
              <a:t>Маселко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», «</a:t>
            </a:r>
            <a:r>
              <a:rPr lang="ru-RU" sz="2800" dirty="0" err="1" smtClean="0">
                <a:solidFill>
                  <a:schemeClr val="tx1"/>
                </a:solidFill>
                <a:latin typeface="+mj-lt"/>
              </a:rPr>
              <a:t>Львівагропродукт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», «</a:t>
            </a:r>
            <a:r>
              <a:rPr lang="ru-RU" sz="2800" dirty="0" err="1" smtClean="0">
                <a:solidFill>
                  <a:schemeClr val="tx1"/>
                </a:solidFill>
                <a:latin typeface="+mj-lt"/>
              </a:rPr>
              <a:t>Хмельницькі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j-lt"/>
              </a:rPr>
              <a:t>макарони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» та </a:t>
            </a:r>
            <a:r>
              <a:rPr lang="ru-RU" sz="2800" dirty="0" err="1" smtClean="0">
                <a:solidFill>
                  <a:schemeClr val="tx1"/>
                </a:solidFill>
                <a:latin typeface="+mj-lt"/>
              </a:rPr>
              <a:t>інші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r>
              <a:rPr lang="ru-RU" sz="2800" u="sng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US" sz="2800" u="sng" dirty="0" err="1" smtClean="0">
                <a:solidFill>
                  <a:schemeClr val="accent6"/>
                </a:solidFill>
                <a:latin typeface="+mj-lt"/>
              </a:rPr>
              <a:t>HoReCa</a:t>
            </a:r>
            <a:r>
              <a:rPr lang="en-US" sz="2800" u="sng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uk-UA" sz="2800" u="sng" dirty="0" smtClean="0">
                <a:solidFill>
                  <a:schemeClr val="accent6"/>
                </a:solidFill>
                <a:latin typeface="+mj-lt"/>
              </a:rPr>
              <a:t>Імпорт в асортименті </a:t>
            </a:r>
            <a:r>
              <a:rPr lang="uk-UA" sz="28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</a:rPr>
              <a:t>– </a:t>
            </a:r>
            <a:r>
              <a:rPr lang="uk-UA" sz="2800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uk-UA" sz="2800" dirty="0" err="1" smtClean="0">
                <a:solidFill>
                  <a:schemeClr val="tx1"/>
                </a:solidFill>
                <a:latin typeface="+mj-lt"/>
              </a:rPr>
              <a:t>Гуд</a:t>
            </a:r>
            <a:r>
              <a:rPr lang="uk-UA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uk-UA" sz="2800" dirty="0" err="1" smtClean="0">
                <a:solidFill>
                  <a:schemeClr val="tx1"/>
                </a:solidFill>
                <a:latin typeface="+mj-lt"/>
              </a:rPr>
              <a:t>Вайн</a:t>
            </a:r>
            <a:r>
              <a:rPr lang="uk-UA" sz="2800" dirty="0" smtClean="0">
                <a:solidFill>
                  <a:schemeClr val="tx1"/>
                </a:solidFill>
                <a:latin typeface="+mj-lt"/>
              </a:rPr>
              <a:t>»,  «</a:t>
            </a:r>
            <a:r>
              <a:rPr lang="uk-UA" sz="2800" dirty="0" err="1" smtClean="0">
                <a:solidFill>
                  <a:schemeClr val="tx1"/>
                </a:solidFill>
                <a:latin typeface="+mj-lt"/>
              </a:rPr>
              <a:t>Картулі</a:t>
            </a:r>
            <a:r>
              <a:rPr lang="uk-UA" sz="2800" dirty="0" smtClean="0">
                <a:solidFill>
                  <a:schemeClr val="tx1"/>
                </a:solidFill>
                <a:latin typeface="+mj-lt"/>
              </a:rPr>
              <a:t> Вазі», «</a:t>
            </a:r>
            <a:r>
              <a:rPr lang="uk-UA" sz="2800" dirty="0" err="1" smtClean="0">
                <a:solidFill>
                  <a:schemeClr val="tx1"/>
                </a:solidFill>
                <a:latin typeface="+mj-lt"/>
              </a:rPr>
              <a:t>Перно</a:t>
            </a:r>
            <a:r>
              <a:rPr lang="uk-UA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uk-UA" sz="2800" dirty="0" err="1" smtClean="0">
                <a:solidFill>
                  <a:schemeClr val="tx1"/>
                </a:solidFill>
                <a:latin typeface="+mj-lt"/>
              </a:rPr>
              <a:t>Рікар</a:t>
            </a:r>
            <a:r>
              <a:rPr lang="uk-UA" sz="2800" dirty="0" smtClean="0">
                <a:solidFill>
                  <a:schemeClr val="tx1"/>
                </a:solidFill>
                <a:latin typeface="+mj-lt"/>
              </a:rPr>
              <a:t>», «</a:t>
            </a:r>
            <a:r>
              <a:rPr lang="uk-UA" sz="2800" dirty="0" err="1" smtClean="0">
                <a:solidFill>
                  <a:schemeClr val="tx1"/>
                </a:solidFill>
                <a:latin typeface="+mj-lt"/>
              </a:rPr>
              <a:t>Вінфорт</a:t>
            </a:r>
            <a:r>
              <a:rPr lang="uk-UA" sz="2800" dirty="0" smtClean="0">
                <a:solidFill>
                  <a:schemeClr val="tx1"/>
                </a:solidFill>
                <a:latin typeface="+mj-lt"/>
              </a:rPr>
              <a:t>», «</a:t>
            </a:r>
            <a:r>
              <a:rPr lang="uk-UA" sz="2800" dirty="0" err="1" smtClean="0">
                <a:solidFill>
                  <a:schemeClr val="tx1"/>
                </a:solidFill>
                <a:latin typeface="+mj-lt"/>
              </a:rPr>
              <a:t>Юлана</a:t>
            </a:r>
            <a:r>
              <a:rPr lang="uk-UA" sz="2800" dirty="0" smtClean="0">
                <a:solidFill>
                  <a:schemeClr val="tx1"/>
                </a:solidFill>
                <a:latin typeface="+mj-lt"/>
              </a:rPr>
              <a:t>» та інші;</a:t>
            </a:r>
          </a:p>
          <a:p>
            <a:r>
              <a:rPr lang="uk-UA" sz="2800" u="sng" dirty="0" smtClean="0">
                <a:solidFill>
                  <a:schemeClr val="accent6"/>
                </a:solidFill>
              </a:rPr>
              <a:t>А</a:t>
            </a:r>
            <a:r>
              <a:rPr lang="ru-RU" sz="2800" u="sng" dirty="0" err="1" smtClean="0">
                <a:solidFill>
                  <a:schemeClr val="accent6"/>
                </a:solidFill>
                <a:latin typeface="+mj-lt"/>
              </a:rPr>
              <a:t>лкогольна</a:t>
            </a:r>
            <a:r>
              <a:rPr lang="ru-RU" sz="2800" u="sng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ru-RU" sz="2800" u="sng" dirty="0" err="1" smtClean="0">
                <a:solidFill>
                  <a:schemeClr val="accent6"/>
                </a:solidFill>
                <a:latin typeface="+mj-lt"/>
              </a:rPr>
              <a:t>група</a:t>
            </a:r>
            <a:r>
              <a:rPr lang="ru-RU" sz="2800" u="sng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ru-RU" sz="2800" u="sng" dirty="0" err="1" smtClean="0">
                <a:solidFill>
                  <a:schemeClr val="accent6"/>
                </a:solidFill>
                <a:latin typeface="+mj-lt"/>
              </a:rPr>
              <a:t>товарів</a:t>
            </a:r>
            <a:r>
              <a:rPr lang="ru-RU" sz="2800" u="sng" dirty="0" smtClean="0">
                <a:solidFill>
                  <a:schemeClr val="accent6"/>
                </a:solidFill>
                <a:latin typeface="+mj-lt"/>
              </a:rPr>
              <a:t> в </a:t>
            </a:r>
            <a:r>
              <a:rPr lang="ru-RU" sz="2800" u="sng" dirty="0" err="1" smtClean="0">
                <a:solidFill>
                  <a:schemeClr val="accent6"/>
                </a:solidFill>
                <a:latin typeface="+mj-lt"/>
              </a:rPr>
              <a:t>асортименті</a:t>
            </a:r>
            <a:r>
              <a:rPr lang="ru-RU" sz="2800" u="sng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</a:rPr>
              <a:t>– 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2800" dirty="0" err="1" smtClean="0">
                <a:solidFill>
                  <a:schemeClr val="tx1"/>
                </a:solidFill>
                <a:latin typeface="+mj-lt"/>
              </a:rPr>
              <a:t>Карпатська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»,                « </a:t>
            </a:r>
            <a:r>
              <a:rPr lang="ru-RU" sz="2800" dirty="0" err="1" smtClean="0">
                <a:solidFill>
                  <a:schemeClr val="tx1"/>
                </a:solidFill>
                <a:latin typeface="+mj-lt"/>
              </a:rPr>
              <a:t>Хербал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 Парк», «</a:t>
            </a:r>
            <a:r>
              <a:rPr lang="ru-RU" sz="2800" dirty="0" err="1" smtClean="0">
                <a:solidFill>
                  <a:schemeClr val="tx1"/>
                </a:solidFill>
                <a:latin typeface="+mj-lt"/>
              </a:rPr>
              <a:t>Люстдорфф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», «</a:t>
            </a:r>
            <a:r>
              <a:rPr lang="ru-RU" sz="2800" dirty="0" err="1" smtClean="0">
                <a:solidFill>
                  <a:schemeClr val="tx1"/>
                </a:solidFill>
                <a:latin typeface="+mj-lt"/>
              </a:rPr>
              <a:t>Старий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 Граф», «</a:t>
            </a:r>
            <a:r>
              <a:rPr lang="ru-RU" sz="2800" dirty="0" err="1" smtClean="0">
                <a:solidFill>
                  <a:schemeClr val="tx1"/>
                </a:solidFill>
                <a:latin typeface="+mj-lt"/>
              </a:rPr>
              <a:t>Арагвеллі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», «Одеса», «Грааль», «</a:t>
            </a:r>
            <a:r>
              <a:rPr lang="ru-RU" sz="2800" dirty="0" err="1" smtClean="0">
                <a:solidFill>
                  <a:schemeClr val="tx1"/>
                </a:solidFill>
                <a:latin typeface="+mj-lt"/>
              </a:rPr>
              <a:t>Мякуш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», «Байка», «</a:t>
            </a:r>
            <a:r>
              <a:rPr lang="ru-RU" sz="2800" dirty="0" err="1" smtClean="0">
                <a:solidFill>
                  <a:schemeClr val="tx1"/>
                </a:solidFill>
                <a:latin typeface="+mj-lt"/>
              </a:rPr>
              <a:t>Акерман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», «Ай-</a:t>
            </a:r>
            <a:r>
              <a:rPr lang="ru-RU" sz="2800" dirty="0" err="1" smtClean="0">
                <a:solidFill>
                  <a:schemeClr val="tx1"/>
                </a:solidFill>
                <a:latin typeface="+mj-lt"/>
              </a:rPr>
              <a:t>Даніль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», «</a:t>
            </a:r>
            <a:r>
              <a:rPr lang="ru-RU" sz="2800" dirty="0" err="1" smtClean="0">
                <a:solidFill>
                  <a:schemeClr val="tx1"/>
                </a:solidFill>
                <a:latin typeface="+mj-lt"/>
              </a:rPr>
              <a:t>Петрус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 - </a:t>
            </a:r>
            <a:r>
              <a:rPr lang="ru-RU" sz="2800" dirty="0" err="1" smtClean="0">
                <a:solidFill>
                  <a:schemeClr val="tx1"/>
                </a:solidFill>
                <a:latin typeface="+mj-lt"/>
              </a:rPr>
              <a:t>Алко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», «</a:t>
            </a:r>
            <a:r>
              <a:rPr lang="ru-RU" sz="2800" dirty="0" err="1" smtClean="0">
                <a:solidFill>
                  <a:schemeClr val="tx1"/>
                </a:solidFill>
                <a:latin typeface="+mj-lt"/>
              </a:rPr>
              <a:t>Французький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 Бульвар», «</a:t>
            </a:r>
            <a:r>
              <a:rPr lang="ru-RU" sz="2800" dirty="0" err="1" smtClean="0">
                <a:solidFill>
                  <a:schemeClr val="tx1"/>
                </a:solidFill>
                <a:latin typeface="+mj-lt"/>
              </a:rPr>
              <a:t>Скілур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», «</a:t>
            </a:r>
            <a:r>
              <a:rPr lang="ru-RU" sz="2800" dirty="0" err="1" smtClean="0">
                <a:solidFill>
                  <a:schemeClr val="tx1"/>
                </a:solidFill>
                <a:latin typeface="+mj-lt"/>
              </a:rPr>
              <a:t>Камянка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j-lt"/>
              </a:rPr>
              <a:t>Глобал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», «</a:t>
            </a:r>
            <a:r>
              <a:rPr lang="ru-RU" sz="2800" dirty="0" err="1" smtClean="0">
                <a:solidFill>
                  <a:schemeClr val="tx1"/>
                </a:solidFill>
                <a:latin typeface="+mj-lt"/>
              </a:rPr>
              <a:t>Таврія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», «</a:t>
            </a:r>
            <a:r>
              <a:rPr lang="ru-RU" sz="2800" dirty="0" err="1" smtClean="0">
                <a:solidFill>
                  <a:schemeClr val="tx1"/>
                </a:solidFill>
                <a:latin typeface="+mj-lt"/>
              </a:rPr>
              <a:t>Зубрівка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» та </a:t>
            </a:r>
            <a:r>
              <a:rPr lang="ru-RU" sz="2800" dirty="0" err="1" smtClean="0">
                <a:solidFill>
                  <a:schemeClr val="tx1"/>
                </a:solidFill>
                <a:latin typeface="+mj-lt"/>
              </a:rPr>
              <a:t>інші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;</a:t>
            </a:r>
          </a:p>
          <a:p>
            <a:r>
              <a:rPr lang="uk-UA" sz="2800" u="sng" dirty="0" smtClean="0">
                <a:solidFill>
                  <a:schemeClr val="accent6"/>
                </a:solidFill>
                <a:latin typeface="+mj-lt"/>
              </a:rPr>
              <a:t>ВІП </a:t>
            </a:r>
            <a:r>
              <a:rPr lang="uk-UA" sz="2800" u="sng" dirty="0">
                <a:solidFill>
                  <a:schemeClr val="accent6"/>
                </a:solidFill>
                <a:latin typeface="+mj-lt"/>
              </a:rPr>
              <a:t>сегмент;</a:t>
            </a:r>
          </a:p>
          <a:p>
            <a:r>
              <a:rPr lang="uk-UA" sz="2800" u="sng" dirty="0">
                <a:solidFill>
                  <a:schemeClr val="accent6"/>
                </a:solidFill>
                <a:latin typeface="+mj-lt"/>
              </a:rPr>
              <a:t>Загальний </a:t>
            </a:r>
            <a:r>
              <a:rPr lang="uk-UA" sz="2800" u="sng" dirty="0" err="1" smtClean="0">
                <a:solidFill>
                  <a:schemeClr val="accent6"/>
                </a:solidFill>
                <a:latin typeface="+mj-lt"/>
              </a:rPr>
              <a:t>прайс</a:t>
            </a:r>
            <a:r>
              <a:rPr lang="uk-UA" sz="2800" u="sng" dirty="0">
                <a:solidFill>
                  <a:schemeClr val="accent6"/>
                </a:solidFill>
                <a:latin typeface="+mj-lt"/>
              </a:rPr>
              <a:t>.</a:t>
            </a:r>
            <a:endParaRPr lang="uk-UA" sz="2800" u="sng" dirty="0" smtClean="0">
              <a:solidFill>
                <a:schemeClr val="accent6"/>
              </a:solidFill>
              <a:latin typeface="+mj-lt"/>
            </a:endParaRPr>
          </a:p>
          <a:p>
            <a:endParaRPr lang="uk-UA" sz="2800" dirty="0">
              <a:solidFill>
                <a:schemeClr val="accent1">
                  <a:lumMod val="90000"/>
                  <a:lumOff val="10000"/>
                </a:schemeClr>
              </a:solidFill>
              <a:latin typeface="+mj-lt"/>
            </a:endParaRPr>
          </a:p>
          <a:p>
            <a:endParaRPr lang="ru-RU" sz="2800" dirty="0" smtClean="0">
              <a:solidFill>
                <a:schemeClr val="accent1">
                  <a:lumMod val="90000"/>
                  <a:lumOff val="10000"/>
                </a:schemeClr>
              </a:solidFill>
              <a:latin typeface="+mj-lt"/>
            </a:endParaRPr>
          </a:p>
          <a:p>
            <a:endParaRPr lang="uk-UA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1516166"/>
            <a:ext cx="8229600" cy="1552794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/>
            </a:r>
            <a:br>
              <a:rPr lang="ru-RU" sz="33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</a:br>
            <a:r>
              <a:rPr lang="ru-RU" sz="33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/>
            </a:r>
            <a:br>
              <a:rPr lang="ru-RU" sz="33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</a:br>
            <a:r>
              <a:rPr lang="ru-RU" sz="33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/>
            </a:r>
            <a:br>
              <a:rPr lang="ru-RU" sz="33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</a:br>
            <a:r>
              <a:rPr lang="ru-RU" sz="33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/>
            </a:r>
            <a:br>
              <a:rPr lang="ru-RU" sz="33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</a:br>
            <a:r>
              <a:rPr lang="ru-RU" sz="33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/>
            </a:r>
            <a:br>
              <a:rPr lang="ru-RU" sz="33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</a:br>
            <a:r>
              <a:rPr lang="ru-RU" sz="33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/>
            </a:r>
            <a:br>
              <a:rPr lang="ru-RU" sz="33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</a:br>
            <a:r>
              <a:rPr lang="ru-RU" sz="33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/>
            </a:r>
            <a:br>
              <a:rPr lang="ru-RU" sz="33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</a:br>
            <a:r>
              <a:rPr lang="ru-RU" sz="33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/>
            </a:r>
            <a:br>
              <a:rPr lang="ru-RU" sz="33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</a:br>
            <a:r>
              <a:rPr lang="ru-RU" sz="33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/>
            </a:r>
            <a:br>
              <a:rPr lang="ru-RU" sz="33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</a:br>
            <a:r>
              <a:rPr lang="ru-RU" sz="33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/>
            </a:r>
            <a:br>
              <a:rPr lang="ru-RU" sz="33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</a:br>
            <a:r>
              <a:rPr lang="ru-RU" sz="33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/>
            </a:r>
            <a:br>
              <a:rPr lang="ru-RU" sz="33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</a:br>
            <a:r>
              <a:rPr lang="ru-RU" sz="33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/>
            </a:r>
            <a:br>
              <a:rPr lang="ru-RU" sz="33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</a:br>
            <a:endParaRPr lang="uk-UA" dirty="0"/>
          </a:p>
        </p:txBody>
      </p:sp>
      <p:pic>
        <p:nvPicPr>
          <p:cNvPr id="5" name="Рисунок 4" descr="C:\Users\Morokhovych\Downloads\PTD LOGO round ukr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78" y="620687"/>
            <a:ext cx="103822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710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>
                <a:solidFill>
                  <a:srgbClr val="009900"/>
                </a:solidFill>
                <a:latin typeface="Pragmatica" pitchFamily="34" charset="0"/>
              </a:rPr>
              <a:t>Карта покриття:</a:t>
            </a:r>
            <a:endParaRPr lang="uk-UA" sz="4400" dirty="0"/>
          </a:p>
        </p:txBody>
      </p:sp>
      <p:pic>
        <p:nvPicPr>
          <p:cNvPr id="5" name="Рисунок 4" descr="C:\Users\Morokhovych\Downloads\PTD LOGO round ukr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8680"/>
            <a:ext cx="103822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Скиба\Desktop\Стандарти 2017\Карта покриття ІФ\Карта з описом (3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700808"/>
            <a:ext cx="8743080" cy="50405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67411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653358" y="1125364"/>
            <a:ext cx="8135938" cy="10795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uk-UA" sz="22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>Адміністративно-логістичний центр </a:t>
            </a:r>
            <a:r>
              <a:rPr lang="uk-UA" sz="2200" b="1" i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/>
            </a:r>
            <a:br>
              <a:rPr lang="uk-UA" sz="2200" b="1" i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</a:br>
            <a:r>
              <a:rPr lang="uk-UA" sz="2200" b="1" i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>у м. </a:t>
            </a:r>
            <a:r>
              <a:rPr lang="uk-UA" sz="22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>Івано-Франківськ</a:t>
            </a:r>
            <a:r>
              <a:rPr lang="uk-UA" sz="2000" b="1" i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/>
            </a:r>
            <a:br>
              <a:rPr lang="uk-UA" sz="2000" b="1" i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</a:br>
            <a:r>
              <a:rPr lang="uk-UA" sz="2000" dirty="0" smtClean="0">
                <a:solidFill>
                  <a:schemeClr val="tx1"/>
                </a:solidFill>
                <a:latin typeface="Pragmatica" pitchFamily="34" charset="0"/>
              </a:rPr>
              <a:t>вул.</a:t>
            </a:r>
            <a:r>
              <a:rPr lang="en-US" sz="2000" dirty="0" smtClean="0">
                <a:solidFill>
                  <a:schemeClr val="tx1"/>
                </a:solidFill>
                <a:latin typeface="Pragmatica" pitchFamily="34" charset="0"/>
              </a:rPr>
              <a:t> </a:t>
            </a:r>
            <a:r>
              <a:rPr lang="uk-UA" sz="2000" dirty="0" err="1" smtClean="0">
                <a:solidFill>
                  <a:schemeClr val="tx1"/>
                </a:solidFill>
                <a:latin typeface="Pragmatica" pitchFamily="34" charset="0"/>
              </a:rPr>
              <a:t>Ребета</a:t>
            </a:r>
            <a:r>
              <a:rPr lang="uk-UA" sz="2000" dirty="0" smtClean="0">
                <a:solidFill>
                  <a:schemeClr val="tx1"/>
                </a:solidFill>
                <a:latin typeface="Pragmatica" pitchFamily="34" charset="0"/>
              </a:rPr>
              <a:t>, 3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364163" y="1846263"/>
            <a:ext cx="3455987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endParaRPr lang="uk-UA" sz="1200">
              <a:latin typeface="Pragmatica" pitchFamily="34" charset="0"/>
            </a:endParaRPr>
          </a:p>
        </p:txBody>
      </p:sp>
      <p:pic>
        <p:nvPicPr>
          <p:cNvPr id="10255" name="Picture 15" descr="IF logistyka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32755"/>
            <a:ext cx="188912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2625725" y="1846263"/>
            <a:ext cx="6267450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uk-UA" sz="1500" dirty="0">
                <a:latin typeface="Pragmatica" pitchFamily="34" charset="0"/>
              </a:rPr>
              <a:t>власник приміщень – ТОВ “Прикарпатський торговий дім”</a:t>
            </a:r>
            <a:endParaRPr lang="ru-RU" sz="1500" dirty="0">
              <a:latin typeface="Pragmatica" pitchFamily="34" charset="0"/>
            </a:endParaRPr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uk-UA" sz="1500" dirty="0">
                <a:latin typeface="Pragmatica" pitchFamily="34" charset="0"/>
              </a:rPr>
              <a:t>загальна кількість працівників – </a:t>
            </a:r>
            <a:r>
              <a:rPr lang="uk-UA" sz="1500" dirty="0" smtClean="0">
                <a:latin typeface="Pragmatica" pitchFamily="34" charset="0"/>
              </a:rPr>
              <a:t>4</a:t>
            </a:r>
            <a:r>
              <a:rPr lang="en-US" sz="1500" dirty="0" smtClean="0">
                <a:latin typeface="Pragmatica" pitchFamily="34" charset="0"/>
              </a:rPr>
              <a:t>00</a:t>
            </a:r>
            <a:r>
              <a:rPr lang="uk-UA" sz="1500" dirty="0" smtClean="0">
                <a:latin typeface="Pragmatica" pitchFamily="34" charset="0"/>
              </a:rPr>
              <a:t> чол.;</a:t>
            </a:r>
            <a:endParaRPr lang="uk-UA" sz="1500" dirty="0">
              <a:latin typeface="Pragmatica" pitchFamily="34" charset="0"/>
            </a:endParaRPr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uk-UA" sz="1500" dirty="0">
                <a:latin typeface="Pragmatica" pitchFamily="34" charset="0"/>
              </a:rPr>
              <a:t>загальна площа приміщень – </a:t>
            </a:r>
            <a:r>
              <a:rPr lang="en-US" sz="1500" dirty="0">
                <a:latin typeface="Pragmatica" pitchFamily="34" charset="0"/>
              </a:rPr>
              <a:t>1</a:t>
            </a:r>
            <a:r>
              <a:rPr lang="uk-UA" sz="1500" dirty="0">
                <a:latin typeface="Pragmatica" pitchFamily="34" charset="0"/>
              </a:rPr>
              <a:t>1 </a:t>
            </a:r>
            <a:r>
              <a:rPr lang="en-US" sz="1500" dirty="0" smtClean="0">
                <a:latin typeface="Pragmatica" pitchFamily="34" charset="0"/>
              </a:rPr>
              <a:t>000 </a:t>
            </a:r>
            <a:r>
              <a:rPr lang="uk-UA" sz="1500" dirty="0" err="1" smtClean="0">
                <a:latin typeface="Pragmatica" pitchFamily="34" charset="0"/>
              </a:rPr>
              <a:t>м.кв</a:t>
            </a:r>
            <a:r>
              <a:rPr lang="uk-UA" sz="1500" dirty="0">
                <a:latin typeface="Pragmatica" pitchFamily="34" charset="0"/>
              </a:rPr>
              <a:t>. (в т.ч. 8 500м.кв. складських</a:t>
            </a:r>
            <a:r>
              <a:rPr lang="uk-UA" sz="1500" dirty="0" smtClean="0">
                <a:latin typeface="Pragmatica" pitchFamily="34" charset="0"/>
              </a:rPr>
              <a:t>);</a:t>
            </a:r>
            <a:endParaRPr lang="uk-UA" sz="1500" dirty="0">
              <a:latin typeface="Pragmatica" pitchFamily="34" charset="0"/>
            </a:endParaRPr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uk-UA" sz="1500" dirty="0">
                <a:latin typeface="Pragmatica" pitchFamily="34" charset="0"/>
              </a:rPr>
              <a:t>одиниць </a:t>
            </a:r>
            <a:r>
              <a:rPr lang="uk-UA" sz="1500" dirty="0" smtClean="0">
                <a:latin typeface="Pragmatica" pitchFamily="34" charset="0"/>
              </a:rPr>
              <a:t>власного транспорту </a:t>
            </a:r>
            <a:r>
              <a:rPr lang="uk-UA" sz="1500" dirty="0">
                <a:latin typeface="Pragmatica" pitchFamily="34" charset="0"/>
              </a:rPr>
              <a:t>– </a:t>
            </a:r>
            <a:r>
              <a:rPr lang="uk-UA" sz="1500" dirty="0" smtClean="0">
                <a:latin typeface="Pragmatica" pitchFamily="34" charset="0"/>
              </a:rPr>
              <a:t>155 шт.</a:t>
            </a:r>
            <a:endParaRPr lang="uk-UA" sz="1500" dirty="0">
              <a:latin typeface="Pragmatica" pitchFamily="34" charset="0"/>
            </a:endParaRPr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uk-UA" sz="1500" dirty="0">
                <a:latin typeface="Pragmatica" pitchFamily="34" charset="0"/>
              </a:rPr>
              <a:t>територія площею – 3,5 га (приватизована)</a:t>
            </a:r>
          </a:p>
          <a:p>
            <a:pPr marL="180975" indent="-180975">
              <a:spcBef>
                <a:spcPct val="20000"/>
              </a:spcBef>
            </a:pPr>
            <a:endParaRPr lang="uk-UA" sz="1300" dirty="0">
              <a:latin typeface="Pragmatica" pitchFamily="34" charset="0"/>
            </a:endParaRPr>
          </a:p>
        </p:txBody>
      </p:sp>
      <p:pic>
        <p:nvPicPr>
          <p:cNvPr id="10261" name="Picture 21" descr="terytor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05064"/>
            <a:ext cx="2777107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4" name="Picture 24" descr="terytor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3"/>
            <a:ext cx="2777107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Morokhovych\Downloads\PTD LOGO round ukr.bm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78" y="620687"/>
            <a:ext cx="103822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91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64163" y="1846263"/>
            <a:ext cx="3455987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endParaRPr lang="uk-UA" sz="1200">
              <a:latin typeface="Pragmatica" pitchFamily="34" charset="0"/>
            </a:endParaRPr>
          </a:p>
        </p:txBody>
      </p:sp>
      <p:pic>
        <p:nvPicPr>
          <p:cNvPr id="14353" name="Picture 17" descr="skl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15519"/>
            <a:ext cx="27051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8" descr="skl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115519"/>
            <a:ext cx="27051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5" name="Picture 19" descr="skl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15519"/>
            <a:ext cx="27051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Morokhovych\Downloads\PTD LOGO round ukr.bm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77" y="490313"/>
            <a:ext cx="103822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Скиба\Desktop\Презентація\фото 2017\20161027_1614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28538"/>
            <a:ext cx="2705099" cy="254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киба\Desktop\Презентація\фото 2017\20161027_1613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2" y="1531986"/>
            <a:ext cx="2705101" cy="253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киба\Desktop\Презентація\фото 2017\20161027_1610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528538"/>
            <a:ext cx="2705099" cy="254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87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688"/>
            <a:ext cx="8135938" cy="1079500"/>
          </a:xfrm>
          <a:noFill/>
          <a:ln/>
        </p:spPr>
        <p:txBody>
          <a:bodyPr/>
          <a:lstStyle/>
          <a:p>
            <a:pPr algn="ctr"/>
            <a:r>
              <a:rPr lang="uk-UA" sz="2000" b="1" i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>Транспортно-логістичний центр </a:t>
            </a:r>
            <a:br>
              <a:rPr lang="uk-UA" sz="2000" b="1" i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</a:br>
            <a:r>
              <a:rPr lang="uk-UA" sz="2000" b="1" i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>у м. Івано-Франківськ</a:t>
            </a:r>
            <a:r>
              <a:rPr lang="uk-UA" sz="2000" b="1" dirty="0">
                <a:solidFill>
                  <a:schemeClr val="tx1"/>
                </a:solidFill>
                <a:latin typeface="Pragmatica" pitchFamily="34" charset="0"/>
              </a:rPr>
              <a:t/>
            </a:r>
            <a:br>
              <a:rPr lang="uk-UA" sz="2000" b="1" dirty="0">
                <a:solidFill>
                  <a:schemeClr val="tx1"/>
                </a:solidFill>
                <a:latin typeface="Pragmatica" pitchFamily="34" charset="0"/>
              </a:rPr>
            </a:br>
            <a:r>
              <a:rPr lang="uk-UA" sz="1800" dirty="0">
                <a:solidFill>
                  <a:schemeClr val="tx1"/>
                </a:solidFill>
                <a:latin typeface="Pragmatica" pitchFamily="34" charset="0"/>
              </a:rPr>
              <a:t>вул</a:t>
            </a:r>
            <a:r>
              <a:rPr lang="uk-UA" sz="1800" dirty="0" smtClean="0">
                <a:solidFill>
                  <a:schemeClr val="tx1"/>
                </a:solidFill>
                <a:latin typeface="Pragmatica" pitchFamily="34" charset="0"/>
              </a:rPr>
              <a:t>. Василишина</a:t>
            </a:r>
            <a:r>
              <a:rPr lang="uk-UA" sz="1800" dirty="0">
                <a:solidFill>
                  <a:schemeClr val="tx1"/>
                </a:solidFill>
                <a:latin typeface="Pragmatica" pitchFamily="34" charset="0"/>
              </a:rPr>
              <a:t>, 26А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364163" y="1846263"/>
            <a:ext cx="3455987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endParaRPr lang="uk-UA" sz="1200">
              <a:latin typeface="Pragmatica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51520" y="1918147"/>
            <a:ext cx="8065393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uk-UA" sz="1500" dirty="0">
                <a:latin typeface="Pragmatica" pitchFamily="34" charset="0"/>
              </a:rPr>
              <a:t>власник приміщень – ТОВ “Прикарпатський торговий дім</a:t>
            </a:r>
            <a:r>
              <a:rPr lang="uk-UA" sz="1500" dirty="0" smtClean="0">
                <a:latin typeface="Pragmatica" pitchFamily="34" charset="0"/>
              </a:rPr>
              <a:t>”;</a:t>
            </a:r>
            <a:endParaRPr lang="ru-RU" sz="1500" dirty="0">
              <a:latin typeface="Pragmatica" pitchFamily="34" charset="0"/>
            </a:endParaRPr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uk-UA" sz="1500" dirty="0">
                <a:latin typeface="Pragmatica" pitchFamily="34" charset="0"/>
              </a:rPr>
              <a:t>територія площею – 2 </a:t>
            </a:r>
            <a:r>
              <a:rPr lang="uk-UA" sz="1500" dirty="0" smtClean="0">
                <a:latin typeface="Pragmatica" pitchFamily="34" charset="0"/>
              </a:rPr>
              <a:t>га;</a:t>
            </a:r>
            <a:endParaRPr lang="uk-UA" sz="1500" dirty="0">
              <a:latin typeface="Pragmatica" pitchFamily="34" charset="0"/>
            </a:endParaRPr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uk-UA" sz="1500" dirty="0">
                <a:latin typeface="Pragmatica" pitchFamily="34" charset="0"/>
              </a:rPr>
              <a:t>площа виробничих приміщень – 1 500 </a:t>
            </a:r>
            <a:r>
              <a:rPr lang="uk-UA" sz="1500" dirty="0" err="1">
                <a:latin typeface="Pragmatica" pitchFamily="34" charset="0"/>
              </a:rPr>
              <a:t>м.кв</a:t>
            </a:r>
            <a:r>
              <a:rPr lang="uk-UA" sz="1500" dirty="0" smtClean="0">
                <a:latin typeface="Pragmatica" pitchFamily="34" charset="0"/>
              </a:rPr>
              <a:t>.;</a:t>
            </a:r>
            <a:endParaRPr lang="uk-UA" sz="1500" dirty="0">
              <a:latin typeface="Pragmatica" pitchFamily="34" charset="0"/>
            </a:endParaRPr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uk-UA" sz="1500" dirty="0">
                <a:latin typeface="Pragmatica" pitchFamily="34" charset="0"/>
              </a:rPr>
              <a:t>площа офісних приміщень – 800 </a:t>
            </a:r>
            <a:r>
              <a:rPr lang="uk-UA" sz="1500" dirty="0" err="1">
                <a:latin typeface="Pragmatica" pitchFamily="34" charset="0"/>
              </a:rPr>
              <a:t>м.кв</a:t>
            </a:r>
            <a:r>
              <a:rPr lang="uk-UA" sz="1500" dirty="0">
                <a:latin typeface="Pragmatica" pitchFamily="34" charset="0"/>
              </a:rPr>
              <a:t>.</a:t>
            </a:r>
          </a:p>
          <a:p>
            <a:pPr marL="180975" indent="-180975">
              <a:spcBef>
                <a:spcPct val="20000"/>
              </a:spcBef>
            </a:pPr>
            <a:endParaRPr lang="uk-UA" sz="1300" dirty="0">
              <a:latin typeface="Pragmatica" pitchFamily="34" charset="0"/>
            </a:endParaRPr>
          </a:p>
        </p:txBody>
      </p:sp>
      <p:pic>
        <p:nvPicPr>
          <p:cNvPr id="11277" name="Picture 13" descr="vasyl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11563"/>
            <a:ext cx="27051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vasyl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11563"/>
            <a:ext cx="27051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9" name="Picture 15" descr="vasyl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611563"/>
            <a:ext cx="27051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Morokhovych\Downloads\PTD LOGO round ukr.bm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78" y="620687"/>
            <a:ext cx="103822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62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64163" y="1846263"/>
            <a:ext cx="3455987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endParaRPr lang="uk-UA" sz="1200">
              <a:latin typeface="Pragmatica" pitchFamily="34" charset="0"/>
            </a:endParaRPr>
          </a:p>
        </p:txBody>
      </p:sp>
      <p:pic>
        <p:nvPicPr>
          <p:cNvPr id="15370" name="Picture 10" descr="vasyl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71616"/>
            <a:ext cx="2376759" cy="211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vasyl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94" y="1671616"/>
            <a:ext cx="2376759" cy="211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vasyl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657" y="1671616"/>
            <a:ext cx="2376759" cy="211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Picture 13" descr="vasyl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64004"/>
            <a:ext cx="2376759" cy="211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vasyl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657" y="4264004"/>
            <a:ext cx="2376759" cy="211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5" name="Picture 15" descr="vasyl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94" y="4264004"/>
            <a:ext cx="2376759" cy="211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Morokhovych\Downloads\PTD LOGO round ukr.bmp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78" y="620687"/>
            <a:ext cx="103822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25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364163" y="1846263"/>
            <a:ext cx="3455987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endParaRPr lang="uk-UA" sz="1200">
              <a:latin typeface="Pragmatica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39750" y="1257350"/>
            <a:ext cx="8047856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uk-UA" sz="1450" dirty="0" smtClean="0">
                <a:latin typeface="Pragmatica" pitchFamily="34" charset="0"/>
              </a:rPr>
              <a:t>кількість </a:t>
            </a:r>
            <a:r>
              <a:rPr lang="uk-UA" sz="1450" dirty="0">
                <a:latin typeface="Pragmatica" pitchFamily="34" charset="0"/>
              </a:rPr>
              <a:t>населення на ввіреній території  – </a:t>
            </a:r>
            <a:r>
              <a:rPr lang="uk-UA" sz="1450" dirty="0" smtClean="0">
                <a:latin typeface="Pragmatica" pitchFamily="34" charset="0"/>
              </a:rPr>
              <a:t>100 493 </a:t>
            </a:r>
            <a:r>
              <a:rPr lang="uk-UA" sz="1450" dirty="0" err="1" smtClean="0">
                <a:latin typeface="Pragmatica" pitchFamily="34" charset="0"/>
              </a:rPr>
              <a:t>чол</a:t>
            </a:r>
            <a:r>
              <a:rPr lang="uk-UA" sz="1450" dirty="0" smtClean="0">
                <a:latin typeface="Pragmatica" pitchFamily="34" charset="0"/>
              </a:rPr>
              <a:t>; </a:t>
            </a:r>
            <a:endParaRPr lang="uk-UA" sz="1450" dirty="0">
              <a:latin typeface="Pragmatica" pitchFamily="34" charset="0"/>
            </a:endParaRPr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uk-UA" sz="1450" dirty="0">
                <a:latin typeface="Pragmatica" pitchFamily="34" charset="0"/>
              </a:rPr>
              <a:t>кількість працівників на філії </a:t>
            </a:r>
            <a:r>
              <a:rPr lang="uk-UA" sz="1450" dirty="0" smtClean="0">
                <a:latin typeface="Pragmatica" pitchFamily="34" charset="0"/>
              </a:rPr>
              <a:t>– </a:t>
            </a:r>
            <a:r>
              <a:rPr lang="en-US" sz="1450" dirty="0" smtClean="0">
                <a:latin typeface="Pragmatica" pitchFamily="34" charset="0"/>
              </a:rPr>
              <a:t>140</a:t>
            </a:r>
            <a:r>
              <a:rPr lang="uk-UA" sz="1450" dirty="0" smtClean="0">
                <a:latin typeface="Pragmatica" pitchFamily="34" charset="0"/>
              </a:rPr>
              <a:t> чол.;</a:t>
            </a:r>
            <a:endParaRPr lang="uk-UA" sz="1450" dirty="0">
              <a:latin typeface="Pragmatica" pitchFamily="34" charset="0"/>
            </a:endParaRPr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uk-UA" sz="1450" dirty="0">
                <a:latin typeface="Pragmatica" pitchFamily="34" charset="0"/>
              </a:rPr>
              <a:t>загальна площа приміщень </a:t>
            </a:r>
            <a:r>
              <a:rPr lang="en-US" sz="1450" dirty="0">
                <a:latin typeface="Pragmatica" pitchFamily="34" charset="0"/>
              </a:rPr>
              <a:t>5</a:t>
            </a:r>
            <a:r>
              <a:rPr lang="uk-UA" sz="1450" dirty="0">
                <a:latin typeface="Pragmatica" pitchFamily="34" charset="0"/>
              </a:rPr>
              <a:t> 450м.кв. (складські – </a:t>
            </a:r>
            <a:r>
              <a:rPr lang="en-US" sz="1450" dirty="0">
                <a:latin typeface="Pragmatica" pitchFamily="34" charset="0"/>
              </a:rPr>
              <a:t>4</a:t>
            </a:r>
            <a:r>
              <a:rPr lang="uk-UA" sz="1450" dirty="0">
                <a:latin typeface="Pragmatica" pitchFamily="34" charset="0"/>
              </a:rPr>
              <a:t> 800м.кв</a:t>
            </a:r>
            <a:r>
              <a:rPr lang="uk-UA" sz="1450" dirty="0" smtClean="0">
                <a:latin typeface="Pragmatica" pitchFamily="34" charset="0"/>
              </a:rPr>
              <a:t>.); </a:t>
            </a:r>
            <a:endParaRPr lang="uk-UA" sz="1450" dirty="0">
              <a:latin typeface="Pragmatica" pitchFamily="34" charset="0"/>
            </a:endParaRPr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uk-UA" sz="1450" dirty="0">
                <a:latin typeface="Pragmatica" pitchFamily="34" charset="0"/>
              </a:rPr>
              <a:t>форма власності - договір оренди з правом </a:t>
            </a:r>
            <a:r>
              <a:rPr lang="uk-UA" sz="1450" dirty="0" smtClean="0">
                <a:latin typeface="Pragmatica" pitchFamily="34" charset="0"/>
              </a:rPr>
              <a:t>викупу до 2017 року, </a:t>
            </a:r>
            <a:r>
              <a:rPr lang="uk-UA" sz="1450" dirty="0">
                <a:latin typeface="Pragmatica" pitchFamily="34" charset="0"/>
              </a:rPr>
              <a:t>без права відчуження орендодавцем приміщень іншим </a:t>
            </a:r>
            <a:r>
              <a:rPr lang="uk-UA" sz="1450" dirty="0" smtClean="0">
                <a:latin typeface="Pragmatica" pitchFamily="34" charset="0"/>
              </a:rPr>
              <a:t>особам.</a:t>
            </a:r>
            <a:endParaRPr lang="uk-UA" sz="1450" dirty="0">
              <a:latin typeface="Pragmatica" pitchFamily="34" charset="0"/>
            </a:endParaRPr>
          </a:p>
          <a:p>
            <a:pPr marL="180975" indent="-180975">
              <a:spcBef>
                <a:spcPct val="20000"/>
              </a:spcBef>
            </a:pPr>
            <a:endParaRPr lang="uk-UA" sz="1450" dirty="0">
              <a:latin typeface="Pragmatica" pitchFamily="34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2700338" y="260648"/>
            <a:ext cx="4175918" cy="986284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uk-UA" sz="2400" b="1" i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>Філія у м</a:t>
            </a:r>
            <a:r>
              <a:rPr lang="uk-UA" sz="24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>. Коломия</a:t>
            </a:r>
            <a:r>
              <a:rPr lang="uk-UA" sz="24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sz="24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800" dirty="0" err="1" smtClean="0">
                <a:solidFill>
                  <a:schemeClr val="tx1"/>
                </a:solidFill>
                <a:latin typeface="Pragmatica" pitchFamily="34" charset="0"/>
              </a:rPr>
              <a:t>вул.Симоненка</a:t>
            </a:r>
            <a:r>
              <a:rPr lang="uk-UA" sz="1800" dirty="0">
                <a:solidFill>
                  <a:schemeClr val="tx1"/>
                </a:solidFill>
                <a:latin typeface="Pragmatica" pitchFamily="34" charset="0"/>
              </a:rPr>
              <a:t>, 1</a:t>
            </a:r>
            <a:endParaRPr lang="ru-RU" sz="1800" dirty="0">
              <a:solidFill>
                <a:schemeClr val="tx1"/>
              </a:solidFill>
              <a:latin typeface="Pragmatica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79388" y="115888"/>
            <a:ext cx="1439862" cy="2174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400" b="1">
                <a:solidFill>
                  <a:srgbClr val="009900"/>
                </a:solidFill>
                <a:latin typeface="Pragmatica" pitchFamily="34" charset="0"/>
              </a:rPr>
              <a:t>Мережа філій</a:t>
            </a:r>
            <a:endParaRPr lang="ru-RU" sz="1400" b="1">
              <a:solidFill>
                <a:srgbClr val="009900"/>
              </a:solidFill>
              <a:latin typeface="Pragmatica" pitchFamily="34" charset="0"/>
            </a:endParaRPr>
          </a:p>
        </p:txBody>
      </p:sp>
      <p:pic>
        <p:nvPicPr>
          <p:cNvPr id="17426" name="Picture 18" descr="Kolom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40125"/>
            <a:ext cx="27051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7" name="Picture 19" descr="Kolom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40125"/>
            <a:ext cx="27051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8" name="Picture 20" descr="Kolom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540125"/>
            <a:ext cx="27051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Morokhovych\Downloads\PTD LOGO round ukr.bm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78" y="620687"/>
            <a:ext cx="103822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84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364163" y="1846263"/>
            <a:ext cx="3455987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endParaRPr lang="uk-UA" sz="1200">
              <a:latin typeface="Pragmatica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79388" y="115888"/>
            <a:ext cx="1439862" cy="2174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400" b="1">
                <a:solidFill>
                  <a:srgbClr val="009900"/>
                </a:solidFill>
                <a:latin typeface="Pragmatica" pitchFamily="34" charset="0"/>
              </a:rPr>
              <a:t>Мережа філій</a:t>
            </a:r>
            <a:endParaRPr lang="ru-RU" sz="1400" b="1">
              <a:solidFill>
                <a:srgbClr val="009900"/>
              </a:solidFill>
              <a:latin typeface="Pragmatica" pitchFamily="34" charset="0"/>
            </a:endParaRPr>
          </a:p>
        </p:txBody>
      </p:sp>
      <p:pic>
        <p:nvPicPr>
          <p:cNvPr id="21514" name="Picture 10" descr="Kolom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5"/>
            <a:ext cx="2585982" cy="230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Kolo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370" y="1484785"/>
            <a:ext cx="2585982" cy="230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Kolom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635"/>
            <a:ext cx="2585982" cy="230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Kolom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20" y="4221635"/>
            <a:ext cx="2585982" cy="230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Kolom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040" y="1484785"/>
            <a:ext cx="2585982" cy="230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Kolom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040" y="4221635"/>
            <a:ext cx="2585982" cy="230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Morokhovych\Downloads\PTD LOGO round ukr.bmp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77" y="446560"/>
            <a:ext cx="103822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7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galsltd.com.ua/wp-content/uploads/2014/11/Nasha-mis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9556"/>
            <a:ext cx="3528449" cy="1975931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107504" y="965607"/>
            <a:ext cx="748883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/>
              </a:rPr>
              <a:t>Цілі  </a:t>
            </a:r>
            <a:r>
              <a:rPr lang="uk-UA" sz="2000" b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/>
              </a:rPr>
              <a:t>компанії:</a:t>
            </a:r>
            <a:endParaRPr lang="ru-RU" sz="2000" b="1" dirty="0"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agmatica"/>
            </a:endParaRPr>
          </a:p>
          <a:p>
            <a:pPr lvl="0"/>
            <a:r>
              <a:rPr lang="uk-UA" dirty="0">
                <a:latin typeface="+mj-lt"/>
              </a:rPr>
              <a:t>Покращення якісної та кількісної дистрибуції;</a:t>
            </a:r>
            <a:endParaRPr lang="ru-RU" dirty="0">
              <a:latin typeface="+mj-lt"/>
            </a:endParaRPr>
          </a:p>
          <a:p>
            <a:pPr lvl="0"/>
            <a:r>
              <a:rPr lang="uk-UA" dirty="0">
                <a:latin typeface="+mj-lt"/>
              </a:rPr>
              <a:t>Покращення мерчандайзингу</a:t>
            </a:r>
            <a:r>
              <a:rPr lang="en-US" dirty="0">
                <a:latin typeface="+mj-lt"/>
              </a:rPr>
              <a:t>;</a:t>
            </a:r>
            <a:endParaRPr lang="ru-RU" dirty="0">
              <a:latin typeface="+mj-lt"/>
            </a:endParaRPr>
          </a:p>
          <a:p>
            <a:pPr lvl="0"/>
            <a:r>
              <a:rPr lang="uk-UA" dirty="0">
                <a:latin typeface="+mj-lt"/>
              </a:rPr>
              <a:t>Підвищення професійного рівня торгового персоналу</a:t>
            </a:r>
            <a:r>
              <a:rPr lang="ru-RU" dirty="0">
                <a:latin typeface="+mj-lt"/>
              </a:rPr>
              <a:t>;</a:t>
            </a:r>
          </a:p>
          <a:p>
            <a:r>
              <a:rPr lang="uk-UA" dirty="0">
                <a:latin typeface="+mj-lt"/>
              </a:rPr>
              <a:t>Висока культура </a:t>
            </a:r>
            <a:r>
              <a:rPr lang="uk-UA" dirty="0" smtClean="0">
                <a:latin typeface="+mj-lt"/>
              </a:rPr>
              <a:t>обслуговування.</a:t>
            </a:r>
            <a:endParaRPr lang="ru-RU" dirty="0">
              <a:latin typeface="+mj-lt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141536" y="4260831"/>
            <a:ext cx="84458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Наша </a:t>
            </a:r>
            <a:r>
              <a:rPr lang="uk-UA" sz="24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місія:</a:t>
            </a:r>
          </a:p>
          <a:p>
            <a:pPr algn="just"/>
            <a:r>
              <a:rPr lang="uk-UA" dirty="0">
                <a:latin typeface="+mj-lt"/>
              </a:rPr>
              <a:t>Б</a:t>
            </a:r>
            <a:r>
              <a:rPr lang="uk-UA" dirty="0" smtClean="0">
                <a:latin typeface="+mj-lt"/>
              </a:rPr>
              <a:t>ути </a:t>
            </a:r>
            <a:r>
              <a:rPr lang="uk-UA" dirty="0">
                <a:latin typeface="+mj-lt"/>
              </a:rPr>
              <a:t>кращою  дистрибуційною компанією-виробником продуктів харчування та напоїв, </a:t>
            </a:r>
            <a:r>
              <a:rPr lang="uk-UA" dirty="0" smtClean="0">
                <a:latin typeface="+mj-lt"/>
              </a:rPr>
              <a:t>сфокусованою </a:t>
            </a:r>
            <a:r>
              <a:rPr lang="uk-UA" dirty="0">
                <a:latin typeface="+mj-lt"/>
              </a:rPr>
              <a:t>на наших цінностях. Ми прагнемо забезпечити дохід своїм  постачальникам,  створюючи можливості для зростання й процвітання своїм співробітникам, діловим партнерам та суспільству в тих регіонах, де ми працюємо. І в усьому, що ми робимо, ми керуємося — чесністю, послідовністю і справедливістю.</a:t>
            </a:r>
            <a:endParaRPr lang="ru-RU" dirty="0">
              <a:latin typeface="+mj-lt"/>
            </a:endParaRPr>
          </a:p>
        </p:txBody>
      </p:sp>
      <p:pic>
        <p:nvPicPr>
          <p:cNvPr id="6" name="Рисунок 5" descr="C:\Users\Morokhovych\Downloads\PTD LOGO round ukr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78" y="620687"/>
            <a:ext cx="103822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6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364163" y="1846263"/>
            <a:ext cx="3455987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endParaRPr lang="uk-UA" sz="1200">
              <a:latin typeface="Pragmatica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95536" y="1268611"/>
            <a:ext cx="835317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uk-UA" sz="1450" dirty="0">
                <a:latin typeface="Pragmatica" pitchFamily="34" charset="0"/>
              </a:rPr>
              <a:t>кількість населення на ввіреній </a:t>
            </a:r>
            <a:r>
              <a:rPr lang="uk-UA" sz="1450" dirty="0" smtClean="0">
                <a:latin typeface="Pragmatica" pitchFamily="34" charset="0"/>
              </a:rPr>
              <a:t>території – 60 288 чол.;</a:t>
            </a:r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uk-UA" sz="1450" dirty="0" smtClean="0">
                <a:latin typeface="Pragmatica" pitchFamily="34" charset="0"/>
              </a:rPr>
              <a:t>кількість </a:t>
            </a:r>
            <a:r>
              <a:rPr lang="uk-UA" sz="1450" dirty="0">
                <a:latin typeface="Pragmatica" pitchFamily="34" charset="0"/>
              </a:rPr>
              <a:t>працівників на філії – </a:t>
            </a:r>
            <a:r>
              <a:rPr lang="en-US" sz="1450" dirty="0" smtClean="0">
                <a:latin typeface="Pragmatica" pitchFamily="34" charset="0"/>
              </a:rPr>
              <a:t>62</a:t>
            </a:r>
            <a:r>
              <a:rPr lang="uk-UA" sz="1450" dirty="0" smtClean="0">
                <a:latin typeface="Pragmatica" pitchFamily="34" charset="0"/>
              </a:rPr>
              <a:t> </a:t>
            </a:r>
            <a:r>
              <a:rPr lang="uk-UA" sz="1450" dirty="0" err="1" smtClean="0">
                <a:latin typeface="Pragmatica" pitchFamily="34" charset="0"/>
              </a:rPr>
              <a:t>чол</a:t>
            </a:r>
            <a:r>
              <a:rPr lang="uk-UA" sz="1450" dirty="0" smtClean="0">
                <a:latin typeface="Pragmatica" pitchFamily="34" charset="0"/>
              </a:rPr>
              <a:t>;</a:t>
            </a:r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uk-UA" sz="1450" dirty="0" smtClean="0">
                <a:latin typeface="Pragmatica" pitchFamily="34" charset="0"/>
              </a:rPr>
              <a:t>загальна площа приміщень - 2 000м.кв. (складські – 1 900м.кв.);</a:t>
            </a:r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uk-UA" sz="1450" dirty="0" smtClean="0">
                <a:latin typeface="Pragmatica" pitchFamily="34" charset="0"/>
              </a:rPr>
              <a:t>форма </a:t>
            </a:r>
            <a:r>
              <a:rPr lang="uk-UA" sz="1450" dirty="0">
                <a:latin typeface="Pragmatica" pitchFamily="34" charset="0"/>
              </a:rPr>
              <a:t>власності – власність </a:t>
            </a:r>
            <a:r>
              <a:rPr lang="uk-UA" sz="1450" dirty="0" err="1" smtClean="0">
                <a:latin typeface="Pragmatica" pitchFamily="34" charset="0"/>
              </a:rPr>
              <a:t>дистрибутора</a:t>
            </a:r>
            <a:r>
              <a:rPr lang="uk-UA" sz="1450" dirty="0" smtClean="0">
                <a:latin typeface="Pragmatica" pitchFamily="34" charset="0"/>
              </a:rPr>
              <a:t> </a:t>
            </a:r>
            <a:r>
              <a:rPr lang="uk-UA" sz="1450" dirty="0">
                <a:latin typeface="Pragmatica" pitchFamily="34" charset="0"/>
              </a:rPr>
              <a:t>(земля приватизована</a:t>
            </a:r>
            <a:r>
              <a:rPr lang="uk-UA" sz="1450" dirty="0" smtClean="0">
                <a:latin typeface="Pragmatica" pitchFamily="34" charset="0"/>
              </a:rPr>
              <a:t>).</a:t>
            </a:r>
            <a:endParaRPr lang="uk-UA" sz="1450" dirty="0">
              <a:latin typeface="Pragmatica" pitchFamily="34" charset="0"/>
            </a:endParaRPr>
          </a:p>
          <a:p>
            <a:pPr marL="180975" indent="-180975">
              <a:spcBef>
                <a:spcPct val="20000"/>
              </a:spcBef>
            </a:pPr>
            <a:endParaRPr lang="uk-UA" sz="1450" dirty="0">
              <a:latin typeface="Pragmatica" pitchFamily="34" charset="0"/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2700338" y="476597"/>
            <a:ext cx="3600450" cy="792163"/>
          </a:xfrm>
          <a:noFill/>
          <a:ln/>
        </p:spPr>
        <p:txBody>
          <a:bodyPr/>
          <a:lstStyle/>
          <a:p>
            <a:pPr algn="ctr"/>
            <a:r>
              <a:rPr lang="uk-UA" sz="2400" b="1" i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>Філія у м</a:t>
            </a:r>
            <a:r>
              <a:rPr lang="uk-UA" sz="24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>. Калуш</a:t>
            </a:r>
            <a:r>
              <a:rPr lang="uk-UA" sz="2400" b="1" i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2400" b="1" i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1600" b="1" dirty="0">
                <a:solidFill>
                  <a:schemeClr val="tx1"/>
                </a:solidFill>
                <a:latin typeface="Pragmatica" pitchFamily="34" charset="0"/>
              </a:rPr>
              <a:t>вул</a:t>
            </a:r>
            <a:r>
              <a:rPr lang="uk-UA" sz="1600" b="1" dirty="0" smtClean="0">
                <a:solidFill>
                  <a:schemeClr val="tx1"/>
                </a:solidFill>
                <a:latin typeface="Pragmatica" pitchFamily="34" charset="0"/>
              </a:rPr>
              <a:t>. Окружна</a:t>
            </a:r>
            <a:r>
              <a:rPr lang="uk-UA" sz="1600" b="1" dirty="0">
                <a:solidFill>
                  <a:schemeClr val="tx1"/>
                </a:solidFill>
                <a:latin typeface="Pragmatica" pitchFamily="34" charset="0"/>
              </a:rPr>
              <a:t>, 16</a:t>
            </a:r>
            <a:endParaRPr lang="ru-RU" sz="1600" b="1" dirty="0">
              <a:solidFill>
                <a:schemeClr val="tx1"/>
              </a:solidFill>
              <a:latin typeface="Pragmatica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79388" y="115888"/>
            <a:ext cx="1439862" cy="2174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400" b="1">
                <a:solidFill>
                  <a:srgbClr val="009900"/>
                </a:solidFill>
                <a:latin typeface="Pragmatica" pitchFamily="34" charset="0"/>
              </a:rPr>
              <a:t>Мережа філій</a:t>
            </a:r>
            <a:endParaRPr lang="ru-RU" sz="1400" b="1">
              <a:solidFill>
                <a:srgbClr val="009900"/>
              </a:solidFill>
              <a:latin typeface="Pragmatica" pitchFamily="34" charset="0"/>
            </a:endParaRPr>
          </a:p>
        </p:txBody>
      </p:sp>
      <p:pic>
        <p:nvPicPr>
          <p:cNvPr id="24591" name="Picture 15" descr="Kalush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611563"/>
            <a:ext cx="27051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2" name="Picture 16" descr="Kalush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11563"/>
            <a:ext cx="27051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3" name="Picture 17" descr="Kalush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11563"/>
            <a:ext cx="27051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Morokhovych\Downloads\PTD LOGO round ukr.bm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78" y="620687"/>
            <a:ext cx="103822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043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364163" y="1846263"/>
            <a:ext cx="3455987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endParaRPr lang="uk-UA" sz="1200">
              <a:latin typeface="Pragmatica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79388" y="115888"/>
            <a:ext cx="1439862" cy="2174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400" b="1">
                <a:solidFill>
                  <a:srgbClr val="009900"/>
                </a:solidFill>
                <a:latin typeface="Pragmatica" pitchFamily="34" charset="0"/>
              </a:rPr>
              <a:t>Мережа філій</a:t>
            </a:r>
            <a:endParaRPr lang="ru-RU" sz="1400" b="1">
              <a:solidFill>
                <a:srgbClr val="009900"/>
              </a:solidFill>
              <a:latin typeface="Pragmatica" pitchFamily="34" charset="0"/>
            </a:endParaRPr>
          </a:p>
        </p:txBody>
      </p:sp>
      <p:pic>
        <p:nvPicPr>
          <p:cNvPr id="26634" name="Picture 10" descr="Kalush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641" y="1628800"/>
            <a:ext cx="2521649" cy="224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5" name="Picture 11" descr="Kalush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378" y="4327550"/>
            <a:ext cx="2521649" cy="224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Kalush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521649" cy="224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7" name="Picture 13" descr="Kalush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641" y="4327550"/>
            <a:ext cx="2521649" cy="224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8" name="Picture 14" descr="Kalush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378" y="1628800"/>
            <a:ext cx="2521649" cy="224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9" name="Picture 15" descr="Kalush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27550"/>
            <a:ext cx="2521649" cy="224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Morokhovych\Downloads\PTD LOGO round ukr.bmp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78" y="476672"/>
            <a:ext cx="103822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8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364163" y="1846263"/>
            <a:ext cx="3455987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endParaRPr lang="uk-UA" sz="1200">
              <a:latin typeface="Pragmatic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67544" y="1268611"/>
            <a:ext cx="7921402" cy="136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endParaRPr lang="uk-UA" sz="1450" dirty="0" smtClean="0">
              <a:latin typeface="Pragmatica" pitchFamily="34" charset="0"/>
            </a:endParaRPr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uk-UA" sz="1450" dirty="0" smtClean="0">
                <a:latin typeface="Pragmatica" pitchFamily="34" charset="0"/>
              </a:rPr>
              <a:t>кількість </a:t>
            </a:r>
            <a:r>
              <a:rPr lang="uk-UA" sz="1450" dirty="0">
                <a:latin typeface="Pragmatica" pitchFamily="34" charset="0"/>
              </a:rPr>
              <a:t>населення на ввіреній території – </a:t>
            </a:r>
            <a:r>
              <a:rPr lang="uk-UA" sz="1450" dirty="0" smtClean="0">
                <a:latin typeface="Pragmatica" pitchFamily="34" charset="0"/>
              </a:rPr>
              <a:t>42 78</a:t>
            </a:r>
            <a:r>
              <a:rPr lang="uk-UA" sz="1450" dirty="0">
                <a:latin typeface="Pragmatica" pitchFamily="34" charset="0"/>
              </a:rPr>
              <a:t>9</a:t>
            </a:r>
            <a:r>
              <a:rPr lang="uk-UA" sz="1450" dirty="0" smtClean="0">
                <a:latin typeface="Pragmatica" pitchFamily="34" charset="0"/>
              </a:rPr>
              <a:t> чол.;</a:t>
            </a:r>
            <a:endParaRPr lang="uk-UA" sz="1450" dirty="0">
              <a:latin typeface="Pragmatica" pitchFamily="34" charset="0"/>
            </a:endParaRPr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uk-UA" sz="1450" dirty="0" smtClean="0">
                <a:latin typeface="Pragmatica" pitchFamily="34" charset="0"/>
              </a:rPr>
              <a:t>загальна </a:t>
            </a:r>
            <a:r>
              <a:rPr lang="uk-UA" sz="1450" dirty="0">
                <a:latin typeface="Pragmatica" pitchFamily="34" charset="0"/>
              </a:rPr>
              <a:t>площа приміщень 2 000м.кв. (складські – 1 800м.кв</a:t>
            </a:r>
            <a:r>
              <a:rPr lang="uk-UA" sz="1450" dirty="0" smtClean="0">
                <a:latin typeface="Pragmatica" pitchFamily="34" charset="0"/>
              </a:rPr>
              <a:t>.);</a:t>
            </a:r>
            <a:endParaRPr lang="uk-UA" sz="1450" dirty="0">
              <a:latin typeface="Pragmatica" pitchFamily="34" charset="0"/>
            </a:endParaRPr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uk-UA" sz="1450" dirty="0">
                <a:latin typeface="Pragmatica" pitchFamily="34" charset="0"/>
              </a:rPr>
              <a:t>форма власності </a:t>
            </a:r>
            <a:r>
              <a:rPr lang="uk-UA" sz="1450" dirty="0" smtClean="0">
                <a:latin typeface="Pragmatica" pitchFamily="34" charset="0"/>
              </a:rPr>
              <a:t>– власність </a:t>
            </a:r>
            <a:r>
              <a:rPr lang="uk-UA" sz="1450" dirty="0" err="1">
                <a:latin typeface="Pragmatica" pitchFamily="34" charset="0"/>
              </a:rPr>
              <a:t>дистрибутора</a:t>
            </a:r>
            <a:r>
              <a:rPr lang="uk-UA" sz="1450" dirty="0">
                <a:latin typeface="Pragmatica" pitchFamily="34" charset="0"/>
              </a:rPr>
              <a:t> (земля приватизована</a:t>
            </a:r>
            <a:r>
              <a:rPr lang="uk-UA" sz="1450" dirty="0" smtClean="0">
                <a:latin typeface="Pragmatica" pitchFamily="34" charset="0"/>
              </a:rPr>
              <a:t>).</a:t>
            </a:r>
            <a:endParaRPr lang="uk-UA" sz="1450" dirty="0">
              <a:latin typeface="Pragmatica" pitchFamily="34" charset="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2906117" y="404664"/>
            <a:ext cx="3394075" cy="8509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uk-UA" sz="24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>Оптово-роздрібний </a:t>
            </a:r>
            <a:r>
              <a:rPr lang="uk-UA" sz="24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>магазини </a:t>
            </a:r>
            <a:r>
              <a:rPr lang="uk-UA" sz="24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>у </a:t>
            </a:r>
            <a:r>
              <a:rPr lang="uk-UA" sz="2400" b="1" i="1" dirty="0" err="1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>м.Рогатин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1800" dirty="0" err="1" smtClean="0">
                <a:solidFill>
                  <a:schemeClr val="tx1"/>
                </a:solidFill>
                <a:latin typeface="Pragmatica" pitchFamily="34" charset="0"/>
              </a:rPr>
              <a:t>вул.Миру</a:t>
            </a:r>
            <a:r>
              <a:rPr lang="uk-UA" sz="1800" dirty="0" smtClean="0">
                <a:solidFill>
                  <a:schemeClr val="tx1"/>
                </a:solidFill>
                <a:latin typeface="Pragmatica" pitchFamily="34" charset="0"/>
              </a:rPr>
              <a:t>,1 та </a:t>
            </a:r>
            <a:r>
              <a:rPr lang="uk-UA" sz="1800" dirty="0" err="1" smtClean="0">
                <a:solidFill>
                  <a:schemeClr val="tx1"/>
                </a:solidFill>
                <a:latin typeface="Pragmatica" pitchFamily="34" charset="0"/>
              </a:rPr>
              <a:t>вул.Шашкевича</a:t>
            </a:r>
            <a:r>
              <a:rPr lang="uk-UA" sz="1800" dirty="0" smtClean="0">
                <a:solidFill>
                  <a:schemeClr val="tx1"/>
                </a:solidFill>
                <a:latin typeface="Pragmatica" pitchFamily="34" charset="0"/>
              </a:rPr>
              <a:t>,20</a:t>
            </a:r>
            <a:endParaRPr lang="ru-RU" sz="1800" dirty="0">
              <a:solidFill>
                <a:schemeClr val="tx1"/>
              </a:solidFill>
              <a:latin typeface="Pragmatic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79388" y="115888"/>
            <a:ext cx="1439862" cy="2174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400" b="1">
                <a:solidFill>
                  <a:srgbClr val="009900"/>
                </a:solidFill>
                <a:latin typeface="Pragmatica" pitchFamily="34" charset="0"/>
              </a:rPr>
              <a:t>Мережа філій</a:t>
            </a:r>
            <a:endParaRPr lang="ru-RU" sz="1400" b="1">
              <a:solidFill>
                <a:srgbClr val="009900"/>
              </a:solidFill>
              <a:latin typeface="Pragmatica" pitchFamily="34" charset="0"/>
            </a:endParaRPr>
          </a:p>
        </p:txBody>
      </p:sp>
      <p:pic>
        <p:nvPicPr>
          <p:cNvPr id="34831" name="Picture 15" descr="Rogaty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611563"/>
            <a:ext cx="27051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2" name="Picture 16" descr="Rogatyn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11563"/>
            <a:ext cx="27051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4" name="Picture 18" descr="Rogatyn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11563"/>
            <a:ext cx="27051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Morokhovych\Downloads\PTD LOGO round ukr.bm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620687"/>
            <a:ext cx="103822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09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5364163" y="1846263"/>
            <a:ext cx="3455987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endParaRPr lang="uk-UA" sz="1200">
              <a:latin typeface="Pragmatica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79388" y="115888"/>
            <a:ext cx="1439862" cy="2174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400" b="1">
                <a:solidFill>
                  <a:srgbClr val="009900"/>
                </a:solidFill>
                <a:latin typeface="Pragmatica" pitchFamily="34" charset="0"/>
              </a:rPr>
              <a:t>Мережа філій</a:t>
            </a:r>
            <a:endParaRPr lang="ru-RU" sz="1400" b="1">
              <a:solidFill>
                <a:srgbClr val="009900"/>
              </a:solidFill>
              <a:latin typeface="Pragmatica" pitchFamily="34" charset="0"/>
            </a:endParaRPr>
          </a:p>
        </p:txBody>
      </p:sp>
      <p:pic>
        <p:nvPicPr>
          <p:cNvPr id="37902" name="Picture 14" descr="Rogatyn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103" y="4077072"/>
            <a:ext cx="2468094" cy="21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3" name="Picture 15" descr="Rogatyn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53" y="4077072"/>
            <a:ext cx="2468094" cy="21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4" name="Picture 16" descr="Rogatyn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366" y="4077072"/>
            <a:ext cx="2468094" cy="21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Rogatyn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53" y="1484784"/>
            <a:ext cx="2468094" cy="21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Rogatyn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103" y="1484784"/>
            <a:ext cx="2468094" cy="21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ogatyn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366" y="1484784"/>
            <a:ext cx="2468094" cy="21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Morokhovych\Downloads\PTD LOGO round ukr.bmp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78" y="446559"/>
            <a:ext cx="103822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0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5364163" y="1846263"/>
            <a:ext cx="3455987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endParaRPr lang="uk-UA" sz="1200">
              <a:latin typeface="Pragmatica" pitchFamily="34" charset="0"/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1439863" y="692150"/>
            <a:ext cx="6264275" cy="850900"/>
          </a:xfrm>
          <a:noFill/>
          <a:ln/>
        </p:spPr>
        <p:txBody>
          <a:bodyPr/>
          <a:lstStyle/>
          <a:p>
            <a:r>
              <a:rPr lang="uk-UA" sz="20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Pragmatica" pitchFamily="34" charset="0"/>
              </a:rPr>
              <a:t>Магазин у </a:t>
            </a:r>
            <a:r>
              <a:rPr lang="uk-UA" sz="2000" b="1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Pragmatica" pitchFamily="34" charset="0"/>
              </a:rPr>
              <a:t>м.Тлумач</a:t>
            </a:r>
            <a:r>
              <a:rPr lang="uk-UA" sz="2000" b="1" dirty="0">
                <a:solidFill>
                  <a:srgbClr val="009900"/>
                </a:solidFill>
                <a:latin typeface="Pragmatica" pitchFamily="34" charset="0"/>
              </a:rPr>
              <a:t/>
            </a:r>
            <a:br>
              <a:rPr lang="uk-UA" sz="2000" b="1" dirty="0">
                <a:solidFill>
                  <a:srgbClr val="009900"/>
                </a:solidFill>
                <a:latin typeface="Pragmatica" pitchFamily="34" charset="0"/>
              </a:rPr>
            </a:br>
            <a:r>
              <a:rPr lang="uk-UA" sz="1600" dirty="0" err="1">
                <a:solidFill>
                  <a:schemeClr val="tx1"/>
                </a:solidFill>
                <a:latin typeface="Pragmatica" pitchFamily="34" charset="0"/>
              </a:rPr>
              <a:t>вул.Винниченка</a:t>
            </a:r>
            <a:r>
              <a:rPr lang="uk-UA" sz="1600" dirty="0">
                <a:solidFill>
                  <a:schemeClr val="tx1"/>
                </a:solidFill>
                <a:latin typeface="Pragmatica" pitchFamily="34" charset="0"/>
              </a:rPr>
              <a:t>, 2</a:t>
            </a:r>
            <a:endParaRPr lang="ru-RU" sz="1400" i="1" dirty="0">
              <a:solidFill>
                <a:schemeClr val="tx1"/>
              </a:solidFill>
              <a:latin typeface="Pragmatica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79388" y="115888"/>
            <a:ext cx="2879725" cy="2174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400" b="1">
                <a:solidFill>
                  <a:srgbClr val="009900"/>
                </a:solidFill>
                <a:latin typeface="Pragmatica" pitchFamily="34" charset="0"/>
              </a:rPr>
              <a:t>Мережа фірмових магазинів</a:t>
            </a:r>
            <a:endParaRPr lang="ru-RU" sz="1400" b="1">
              <a:solidFill>
                <a:srgbClr val="009900"/>
              </a:solidFill>
              <a:latin typeface="Pragmatica" pitchFamily="34" charset="0"/>
            </a:endParaRPr>
          </a:p>
        </p:txBody>
      </p:sp>
      <p:pic>
        <p:nvPicPr>
          <p:cNvPr id="38930" name="Picture 18" descr="Tlumach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933825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1" name="Picture 19" descr="Tlumach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33825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2" name="Picture 20" descr="Tlumach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628775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3" name="Picture 21" descr="Tlumach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5413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4" name="Picture 22" descr="Tlumach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30363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5" name="Picture 23" descr="Tlumach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30363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Users\Morokhovych\Downloads\PTD LOGO round ukr.bmp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78" y="620687"/>
            <a:ext cx="103822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206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5364163" y="1846263"/>
            <a:ext cx="3455987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endParaRPr lang="uk-UA" sz="1200">
              <a:latin typeface="Pragmatica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1439863" y="692150"/>
            <a:ext cx="6264275" cy="850900"/>
          </a:xfrm>
          <a:noFill/>
          <a:ln/>
        </p:spPr>
        <p:txBody>
          <a:bodyPr/>
          <a:lstStyle/>
          <a:p>
            <a:r>
              <a:rPr lang="uk-UA" sz="20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Pragmatica" pitchFamily="34" charset="0"/>
              </a:rPr>
              <a:t>Магазин у </a:t>
            </a:r>
            <a:r>
              <a:rPr lang="uk-UA" sz="2000" b="1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Pragmatica" pitchFamily="34" charset="0"/>
              </a:rPr>
              <a:t>м.Коломия</a:t>
            </a:r>
            <a:r>
              <a:rPr lang="uk-UA" sz="2000" b="1" dirty="0">
                <a:solidFill>
                  <a:srgbClr val="009900"/>
                </a:solidFill>
                <a:latin typeface="Pragmatica" pitchFamily="34" charset="0"/>
              </a:rPr>
              <a:t/>
            </a:r>
            <a:br>
              <a:rPr lang="uk-UA" sz="2000" b="1" dirty="0">
                <a:solidFill>
                  <a:srgbClr val="009900"/>
                </a:solidFill>
                <a:latin typeface="Pragmatica" pitchFamily="34" charset="0"/>
              </a:rPr>
            </a:br>
            <a:r>
              <a:rPr lang="uk-UA" sz="1600" dirty="0" err="1">
                <a:solidFill>
                  <a:schemeClr val="tx1"/>
                </a:solidFill>
                <a:latin typeface="Pragmatica" pitchFamily="34" charset="0"/>
              </a:rPr>
              <a:t>вул.Січових</a:t>
            </a:r>
            <a:r>
              <a:rPr lang="uk-UA" sz="1600" dirty="0">
                <a:solidFill>
                  <a:schemeClr val="tx1"/>
                </a:solidFill>
                <a:latin typeface="Pragmatica" pitchFamily="34" charset="0"/>
              </a:rPr>
              <a:t> Стрільців, 39/1</a:t>
            </a:r>
            <a:endParaRPr lang="ru-RU" sz="1400" i="1" dirty="0">
              <a:solidFill>
                <a:schemeClr val="tx1"/>
              </a:solidFill>
              <a:latin typeface="Pragmatica" pitchFamily="34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79388" y="115888"/>
            <a:ext cx="2879725" cy="2174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400" b="1">
                <a:solidFill>
                  <a:srgbClr val="009900"/>
                </a:solidFill>
                <a:latin typeface="Pragmatica" pitchFamily="34" charset="0"/>
              </a:rPr>
              <a:t>Мережа фірмових магазинів</a:t>
            </a:r>
            <a:endParaRPr lang="ru-RU" sz="1400" b="1">
              <a:solidFill>
                <a:srgbClr val="009900"/>
              </a:solidFill>
              <a:latin typeface="Pragmatica" pitchFamily="34" charset="0"/>
            </a:endParaRPr>
          </a:p>
        </p:txBody>
      </p:sp>
      <p:pic>
        <p:nvPicPr>
          <p:cNvPr id="40971" name="Picture 11" descr="Kolom 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28775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2" name="Picture 12" descr="Kolom s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33825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3" name="Picture 13" descr="Kolom s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628775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4" name="Picture 14" descr="Kolom s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5" name="Picture 15" descr="Kolom s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935413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6" name="Picture 16" descr="Kolom s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Users\Morokhovych\Downloads\PTD LOGO round ukr.bmp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78" y="620687"/>
            <a:ext cx="103822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71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5364163" y="1846263"/>
            <a:ext cx="3455987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endParaRPr lang="uk-UA" sz="1200">
              <a:latin typeface="Pragmatica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1439863" y="692150"/>
            <a:ext cx="6264275" cy="850900"/>
          </a:xfrm>
          <a:noFill/>
          <a:ln/>
        </p:spPr>
        <p:txBody>
          <a:bodyPr/>
          <a:lstStyle/>
          <a:p>
            <a:r>
              <a:rPr lang="uk-UA" sz="20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Pragmatica" pitchFamily="34" charset="0"/>
              </a:rPr>
              <a:t>Магазин у </a:t>
            </a:r>
            <a:r>
              <a:rPr lang="uk-UA" sz="2000" b="1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Pragmatica" pitchFamily="34" charset="0"/>
              </a:rPr>
              <a:t>м.Богородчани</a:t>
            </a:r>
            <a:r>
              <a:rPr lang="uk-UA" sz="2000" b="1" dirty="0">
                <a:solidFill>
                  <a:srgbClr val="009900"/>
                </a:solidFill>
                <a:latin typeface="Pragmatica" pitchFamily="34" charset="0"/>
              </a:rPr>
              <a:t/>
            </a:r>
            <a:br>
              <a:rPr lang="uk-UA" sz="2000" b="1" dirty="0">
                <a:solidFill>
                  <a:srgbClr val="009900"/>
                </a:solidFill>
                <a:latin typeface="Pragmatica" pitchFamily="34" charset="0"/>
              </a:rPr>
            </a:br>
            <a:r>
              <a:rPr lang="uk-UA" sz="1600" dirty="0" err="1">
                <a:solidFill>
                  <a:schemeClr val="tx1"/>
                </a:solidFill>
                <a:latin typeface="Pragmatica" pitchFamily="34" charset="0"/>
              </a:rPr>
              <a:t>вул.Шевченка</a:t>
            </a:r>
            <a:r>
              <a:rPr lang="uk-UA" sz="1600" dirty="0">
                <a:solidFill>
                  <a:schemeClr val="tx1"/>
                </a:solidFill>
                <a:latin typeface="Pragmatica" pitchFamily="34" charset="0"/>
              </a:rPr>
              <a:t>, 55</a:t>
            </a:r>
            <a:endParaRPr lang="ru-RU" sz="1400" i="1" dirty="0">
              <a:solidFill>
                <a:schemeClr val="tx1"/>
              </a:solidFill>
              <a:latin typeface="Pragmatica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79388" y="115888"/>
            <a:ext cx="2879725" cy="2174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400" b="1">
                <a:solidFill>
                  <a:srgbClr val="009900"/>
                </a:solidFill>
                <a:latin typeface="Pragmatica" pitchFamily="34" charset="0"/>
              </a:rPr>
              <a:t>Мережа фірмових магазинів</a:t>
            </a:r>
            <a:endParaRPr lang="ru-RU" sz="1400" b="1">
              <a:solidFill>
                <a:srgbClr val="009900"/>
              </a:solidFill>
              <a:latin typeface="Pragmatica" pitchFamily="34" charset="0"/>
            </a:endParaRPr>
          </a:p>
        </p:txBody>
      </p:sp>
      <p:pic>
        <p:nvPicPr>
          <p:cNvPr id="41995" name="Picture 11" descr="Bogorod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628775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6" name="Picture 12" descr="Bogorod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935413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9" name="Picture 15" descr="Bogorod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0" name="Picture 16" descr="Bogorod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5413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1" name="Picture 17" descr="Bogorod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35413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2" name="Picture 18" descr="Bogorod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28775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Users\Morokhovych\Downloads\PTD LOGO round ukr.bmp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78" y="620687"/>
            <a:ext cx="103822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944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364163" y="1846263"/>
            <a:ext cx="3455987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endParaRPr lang="uk-UA" sz="1200">
              <a:latin typeface="Pragmatica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1439863" y="692150"/>
            <a:ext cx="6264275" cy="850900"/>
          </a:xfrm>
          <a:noFill/>
          <a:ln/>
        </p:spPr>
        <p:txBody>
          <a:bodyPr/>
          <a:lstStyle/>
          <a:p>
            <a:r>
              <a:rPr lang="uk-UA" sz="20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Pragmatica" pitchFamily="34" charset="0"/>
              </a:rPr>
              <a:t>Магазин у </a:t>
            </a:r>
            <a:r>
              <a:rPr lang="uk-UA" sz="2000" b="1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Pragmatica" pitchFamily="34" charset="0"/>
              </a:rPr>
              <a:t>м.Калуш</a:t>
            </a:r>
            <a:r>
              <a:rPr lang="uk-UA" sz="2000" b="1" dirty="0">
                <a:solidFill>
                  <a:srgbClr val="009900"/>
                </a:solidFill>
                <a:latin typeface="Pragmatica" pitchFamily="34" charset="0"/>
              </a:rPr>
              <a:t/>
            </a:r>
            <a:br>
              <a:rPr lang="uk-UA" sz="2000" b="1" dirty="0">
                <a:solidFill>
                  <a:srgbClr val="009900"/>
                </a:solidFill>
                <a:latin typeface="Pragmatica" pitchFamily="34" charset="0"/>
              </a:rPr>
            </a:br>
            <a:r>
              <a:rPr lang="uk-UA" sz="1600" dirty="0" err="1">
                <a:solidFill>
                  <a:schemeClr val="tx1"/>
                </a:solidFill>
                <a:latin typeface="Pragmatica" pitchFamily="34" charset="0"/>
              </a:rPr>
              <a:t>вул.Підвальна</a:t>
            </a:r>
            <a:r>
              <a:rPr lang="uk-UA" sz="1600" dirty="0">
                <a:solidFill>
                  <a:schemeClr val="tx1"/>
                </a:solidFill>
                <a:latin typeface="Pragmatica" pitchFamily="34" charset="0"/>
              </a:rPr>
              <a:t>, 11</a:t>
            </a:r>
            <a:endParaRPr lang="ru-RU" sz="1400" i="1" dirty="0">
              <a:solidFill>
                <a:schemeClr val="tx1"/>
              </a:solidFill>
              <a:latin typeface="Pragmatica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79388" y="115888"/>
            <a:ext cx="2879725" cy="2174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400" b="1">
                <a:solidFill>
                  <a:srgbClr val="009900"/>
                </a:solidFill>
                <a:latin typeface="Pragmatica" pitchFamily="34" charset="0"/>
              </a:rPr>
              <a:t>Мережа фірмових магазинів</a:t>
            </a:r>
            <a:endParaRPr lang="ru-RU" sz="1400" b="1">
              <a:solidFill>
                <a:srgbClr val="009900"/>
              </a:solidFill>
              <a:latin typeface="Pragmatica" pitchFamily="34" charset="0"/>
            </a:endParaRPr>
          </a:p>
        </p:txBody>
      </p:sp>
      <p:pic>
        <p:nvPicPr>
          <p:cNvPr id="43019" name="Picture 11" descr="Kalush s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28775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0" name="Picture 12" descr="Kalush 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5413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1" name="Picture 13" descr="Kalush s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35413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2" name="Picture 14" descr="Kalush s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935413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3" name="Picture 15" descr="Kalush s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628775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4" name="Picture 16" descr="Kalush s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Users\Morokhovych\Downloads\PTD LOGO round ukr.bmp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726" y="590550"/>
            <a:ext cx="103822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85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5364163" y="1846262"/>
            <a:ext cx="3455987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endParaRPr lang="uk-UA" sz="1200">
              <a:latin typeface="Pragmatica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1439863" y="692150"/>
            <a:ext cx="6264275" cy="850900"/>
          </a:xfrm>
          <a:noFill/>
          <a:ln/>
        </p:spPr>
        <p:txBody>
          <a:bodyPr/>
          <a:lstStyle/>
          <a:p>
            <a:r>
              <a:rPr lang="uk-UA" sz="20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Pragmatica" pitchFamily="34" charset="0"/>
              </a:rPr>
              <a:t>Магазин у </a:t>
            </a:r>
            <a:r>
              <a:rPr lang="uk-UA" sz="2000" b="1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Pragmatica" pitchFamily="34" charset="0"/>
              </a:rPr>
              <a:t>м.Івано-Франківськ</a:t>
            </a:r>
            <a:r>
              <a:rPr lang="uk-UA" sz="2000" b="1" dirty="0">
                <a:solidFill>
                  <a:srgbClr val="009900"/>
                </a:solidFill>
                <a:latin typeface="Pragmatica" pitchFamily="34" charset="0"/>
              </a:rPr>
              <a:t/>
            </a:r>
            <a:br>
              <a:rPr lang="uk-UA" sz="2000" b="1" dirty="0">
                <a:solidFill>
                  <a:srgbClr val="009900"/>
                </a:solidFill>
                <a:latin typeface="Pragmatica" pitchFamily="34" charset="0"/>
              </a:rPr>
            </a:br>
            <a:r>
              <a:rPr lang="uk-UA" sz="1600" dirty="0" err="1">
                <a:solidFill>
                  <a:schemeClr val="tx1"/>
                </a:solidFill>
                <a:latin typeface="Pragmatica" pitchFamily="34" charset="0"/>
              </a:rPr>
              <a:t>вул.Ребета</a:t>
            </a:r>
            <a:r>
              <a:rPr lang="uk-UA" sz="1600" dirty="0">
                <a:solidFill>
                  <a:schemeClr val="tx1"/>
                </a:solidFill>
                <a:latin typeface="Pragmatica" pitchFamily="34" charset="0"/>
              </a:rPr>
              <a:t>, 3</a:t>
            </a:r>
            <a:endParaRPr lang="ru-RU" sz="1400" i="1" dirty="0">
              <a:solidFill>
                <a:schemeClr val="tx1"/>
              </a:solidFill>
              <a:latin typeface="Pragmatica" pitchFamily="34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79388" y="115888"/>
            <a:ext cx="2879725" cy="2174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400" b="1">
                <a:solidFill>
                  <a:srgbClr val="009900"/>
                </a:solidFill>
                <a:latin typeface="Pragmatica" pitchFamily="34" charset="0"/>
              </a:rPr>
              <a:t>Мережа фірмових магазинів</a:t>
            </a:r>
            <a:endParaRPr lang="ru-RU" sz="1400" b="1">
              <a:solidFill>
                <a:srgbClr val="009900"/>
              </a:solidFill>
              <a:latin typeface="Pragmatica" pitchFamily="34" charset="0"/>
            </a:endParaRPr>
          </a:p>
        </p:txBody>
      </p:sp>
      <p:pic>
        <p:nvPicPr>
          <p:cNvPr id="44043" name="Picture 11" descr="rebeta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30363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4" name="Picture 12" descr="rebet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5" name="Picture 13" descr="rebeta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628775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7" name="Picture 15" descr="rebeta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8" name="Picture 16" descr="rebeta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33825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9" name="Picture 17" descr="rebeta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935413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Users\Morokhovych\Downloads\PTD LOGO round ukr.bmp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602" y="590549"/>
            <a:ext cx="103822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64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364163" y="1846263"/>
            <a:ext cx="3455987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endParaRPr lang="uk-UA" sz="1200">
              <a:latin typeface="Pragmatica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1439863" y="836613"/>
            <a:ext cx="6264275" cy="850900"/>
          </a:xfrm>
          <a:noFill/>
          <a:ln/>
        </p:spPr>
        <p:txBody>
          <a:bodyPr/>
          <a:lstStyle/>
          <a:p>
            <a:r>
              <a:rPr lang="uk-UA" sz="20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Pragmatica" pitchFamily="34" charset="0"/>
              </a:rPr>
              <a:t>Оптово-роздрібний магазин в </a:t>
            </a:r>
            <a:r>
              <a:rPr lang="uk-UA" sz="2000" b="1" dirty="0" err="1">
                <a:solidFill>
                  <a:schemeClr val="accent1">
                    <a:lumMod val="90000"/>
                    <a:lumOff val="10000"/>
                  </a:schemeClr>
                </a:solidFill>
                <a:latin typeface="Pragmatica" pitchFamily="34" charset="0"/>
              </a:rPr>
              <a:t>смт</a:t>
            </a:r>
            <a:r>
              <a:rPr lang="uk-UA" sz="20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Pragmatica" pitchFamily="34" charset="0"/>
              </a:rPr>
              <a:t>. </a:t>
            </a:r>
            <a:r>
              <a:rPr lang="uk-UA" sz="2000" b="1" dirty="0" err="1" smtClean="0">
                <a:solidFill>
                  <a:schemeClr val="accent1">
                    <a:lumMod val="90000"/>
                    <a:lumOff val="10000"/>
                  </a:schemeClr>
                </a:solidFill>
                <a:latin typeface="Pragmatica" pitchFamily="34" charset="0"/>
              </a:rPr>
              <a:t>Рожнятів</a:t>
            </a:r>
            <a:r>
              <a:rPr lang="uk-UA" sz="20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Pragmatica" pitchFamily="34" charset="0"/>
              </a:rPr>
              <a:t/>
            </a:r>
            <a:br>
              <a:rPr lang="uk-UA" sz="20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Pragmatica" pitchFamily="34" charset="0"/>
              </a:rPr>
            </a:br>
            <a:r>
              <a:rPr lang="uk-UA" sz="1600" dirty="0">
                <a:solidFill>
                  <a:schemeClr val="tx1"/>
                </a:solidFill>
                <a:latin typeface="Pragmatica" pitchFamily="34" charset="0"/>
              </a:rPr>
              <a:t>вул</a:t>
            </a:r>
            <a:r>
              <a:rPr lang="uk-UA" sz="1600" dirty="0" smtClean="0">
                <a:solidFill>
                  <a:schemeClr val="tx1"/>
                </a:solidFill>
                <a:latin typeface="Pragmatica" pitchFamily="34" charset="0"/>
              </a:rPr>
              <a:t>. 8-го </a:t>
            </a:r>
            <a:r>
              <a:rPr lang="uk-UA" sz="1600" dirty="0">
                <a:solidFill>
                  <a:schemeClr val="tx1"/>
                </a:solidFill>
                <a:latin typeface="Pragmatica" pitchFamily="34" charset="0"/>
              </a:rPr>
              <a:t>Березня, 4а</a:t>
            </a:r>
            <a:br>
              <a:rPr lang="uk-UA" sz="1600" dirty="0">
                <a:solidFill>
                  <a:schemeClr val="tx1"/>
                </a:solidFill>
                <a:latin typeface="Pragmatica" pitchFamily="34" charset="0"/>
              </a:rPr>
            </a:br>
            <a:r>
              <a:rPr lang="uk-UA" sz="1600" dirty="0">
                <a:solidFill>
                  <a:schemeClr val="tx1"/>
                </a:solidFill>
                <a:latin typeface="Pragmatica" pitchFamily="34" charset="0"/>
              </a:rPr>
              <a:t>загальна площа – 923м.кв.</a:t>
            </a:r>
            <a:endParaRPr lang="ru-RU" sz="1400" i="1" dirty="0">
              <a:solidFill>
                <a:schemeClr val="tx1"/>
              </a:solidFill>
              <a:latin typeface="Pragmatica" pitchFamily="34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115888"/>
            <a:ext cx="2879725" cy="2174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400" b="1">
                <a:solidFill>
                  <a:srgbClr val="009900"/>
                </a:solidFill>
                <a:latin typeface="Pragmatica" pitchFamily="34" charset="0"/>
              </a:rPr>
              <a:t>Мережа фірмових магазинів</a:t>
            </a:r>
            <a:endParaRPr lang="ru-RU" sz="1400" b="1">
              <a:solidFill>
                <a:srgbClr val="009900"/>
              </a:solidFill>
              <a:latin typeface="Pragmatica" pitchFamily="34" charset="0"/>
            </a:endParaRPr>
          </a:p>
        </p:txBody>
      </p:sp>
      <p:pic>
        <p:nvPicPr>
          <p:cNvPr id="39941" name="Picture 5" descr="Rognyat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73238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Rognyat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774825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7" descr="Rognyat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8" descr="Rognyat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935413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5" name="Picture 9" descr="Rognyat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35413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6" name="Picture 10" descr="Rognyat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27051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Users\Morokhovych\Downloads\PTD LOGO round ukr.bmp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78" y="620687"/>
            <a:ext cx="103822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5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37208" y="1052736"/>
            <a:ext cx="764716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/>
              </a:rPr>
              <a:t>Цінності компанії</a:t>
            </a:r>
            <a:endParaRPr lang="ru-RU" sz="2000" b="1" dirty="0"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agmatica"/>
            </a:endParaRPr>
          </a:p>
          <a:p>
            <a:r>
              <a:rPr lang="uk-UA" sz="1600" dirty="0">
                <a:latin typeface="+mj-lt"/>
              </a:rPr>
              <a:t>Ми виділили </a:t>
            </a:r>
            <a:r>
              <a:rPr lang="en-US" sz="1600" dirty="0">
                <a:latin typeface="+mj-lt"/>
              </a:rPr>
              <a:t> </a:t>
            </a:r>
            <a:r>
              <a:rPr lang="uk-UA" sz="1600" dirty="0" smtClean="0">
                <a:latin typeface="+mj-lt"/>
              </a:rPr>
              <a:t>п'ять  </a:t>
            </a:r>
            <a:r>
              <a:rPr lang="uk-UA" sz="1600" dirty="0">
                <a:latin typeface="+mj-lt"/>
              </a:rPr>
              <a:t>о</a:t>
            </a:r>
            <a:r>
              <a:rPr lang="uk-UA" sz="1600" dirty="0" smtClean="0">
                <a:latin typeface="+mj-lt"/>
              </a:rPr>
              <a:t>сновних цінностей   які  допомагають </a:t>
            </a:r>
            <a:r>
              <a:rPr lang="uk-UA" sz="1600" dirty="0">
                <a:latin typeface="+mj-lt"/>
              </a:rPr>
              <a:t>нам у щоденній  роботі. </a:t>
            </a:r>
            <a:r>
              <a:rPr lang="ru-RU" sz="1600" dirty="0">
                <a:latin typeface="+mj-lt"/>
              </a:rPr>
              <a:t>Все </a:t>
            </a:r>
            <a:r>
              <a:rPr lang="ru-RU" sz="1600" dirty="0" err="1">
                <a:latin typeface="+mj-lt"/>
              </a:rPr>
              <a:t>починається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із</a:t>
            </a:r>
            <a:r>
              <a:rPr lang="ru-RU" sz="1600" dirty="0">
                <a:latin typeface="+mj-lt"/>
              </a:rPr>
              <a:t> наших </a:t>
            </a:r>
            <a:r>
              <a:rPr lang="ru-RU" sz="1600" dirty="0" err="1">
                <a:latin typeface="+mj-lt"/>
              </a:rPr>
              <a:t>цінностей</a:t>
            </a:r>
            <a:r>
              <a:rPr lang="ru-RU" sz="1600" dirty="0">
                <a:latin typeface="+mj-lt"/>
              </a:rPr>
              <a:t>, вони є ДНК </a:t>
            </a:r>
            <a:r>
              <a:rPr lang="ru-RU" sz="1600" dirty="0" err="1">
                <a:latin typeface="+mj-lt"/>
              </a:rPr>
              <a:t>нашої</a:t>
            </a:r>
            <a:r>
              <a:rPr lang="ru-RU" sz="1600" dirty="0">
                <a:latin typeface="+mj-lt"/>
              </a:rPr>
              <a:t> </a:t>
            </a:r>
            <a:r>
              <a:rPr lang="uk-UA" sz="1600" dirty="0">
                <a:latin typeface="+mj-lt"/>
              </a:rPr>
              <a:t>к</a:t>
            </a:r>
            <a:r>
              <a:rPr lang="ru-RU" sz="1600" dirty="0" err="1">
                <a:latin typeface="+mj-lt"/>
              </a:rPr>
              <a:t>омпанії</a:t>
            </a:r>
            <a:r>
              <a:rPr lang="ru-RU" sz="1600" dirty="0">
                <a:latin typeface="+mj-lt"/>
              </a:rPr>
              <a:t> та </a:t>
            </a:r>
            <a:r>
              <a:rPr lang="ru-RU" sz="1600" dirty="0" err="1">
                <a:latin typeface="+mj-lt"/>
              </a:rPr>
              <a:t>важливими</a:t>
            </a:r>
            <a:r>
              <a:rPr lang="ru-RU" sz="1600" dirty="0">
                <a:latin typeface="+mj-lt"/>
              </a:rPr>
              <a:t> для </a:t>
            </a:r>
            <a:r>
              <a:rPr lang="ru-RU" sz="1600" dirty="0" err="1">
                <a:latin typeface="+mj-lt"/>
              </a:rPr>
              <a:t>досягнення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успіху</a:t>
            </a:r>
            <a:r>
              <a:rPr lang="ru-RU" sz="1600" dirty="0">
                <a:latin typeface="+mj-lt"/>
              </a:rPr>
              <a:t> у </a:t>
            </a:r>
            <a:r>
              <a:rPr lang="ru-RU" sz="1600" dirty="0" err="1" smtClean="0">
                <a:latin typeface="+mj-lt"/>
              </a:rPr>
              <a:t>майбутньому</a:t>
            </a:r>
            <a:r>
              <a:rPr lang="ru-RU" sz="1600" dirty="0">
                <a:latin typeface="+mj-lt"/>
              </a:rPr>
              <a:t>.</a:t>
            </a:r>
          </a:p>
          <a:p>
            <a:pPr lvl="0"/>
            <a:r>
              <a:rPr lang="ru-RU" sz="1600" dirty="0" err="1">
                <a:latin typeface="+mj-lt"/>
              </a:rPr>
              <a:t>Вірність</a:t>
            </a:r>
            <a:r>
              <a:rPr lang="ru-RU" sz="1600" dirty="0">
                <a:latin typeface="+mj-lt"/>
              </a:rPr>
              <a:t> принципам: ми </a:t>
            </a:r>
            <a:r>
              <a:rPr lang="ru-RU" sz="1600" dirty="0" err="1">
                <a:latin typeface="+mj-lt"/>
              </a:rPr>
              <a:t>керуємося</a:t>
            </a:r>
            <a:r>
              <a:rPr lang="ru-RU" sz="1600" dirty="0">
                <a:latin typeface="+mj-lt"/>
              </a:rPr>
              <a:t> нашими </a:t>
            </a:r>
            <a:r>
              <a:rPr lang="ru-RU" sz="1600" dirty="0" err="1">
                <a:latin typeface="+mj-lt"/>
              </a:rPr>
              <a:t>цінностями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діємо</a:t>
            </a:r>
            <a:r>
              <a:rPr lang="ru-RU" sz="1600" dirty="0">
                <a:latin typeface="+mj-lt"/>
              </a:rPr>
              <a:t> справедливо і </a:t>
            </a:r>
            <a:r>
              <a:rPr lang="ru-RU" sz="1600" dirty="0" err="1">
                <a:latin typeface="+mj-lt"/>
              </a:rPr>
              <a:t>робимо</a:t>
            </a:r>
            <a:r>
              <a:rPr lang="ru-RU" sz="1600" dirty="0">
                <a:latin typeface="+mj-lt"/>
              </a:rPr>
              <a:t> те, </a:t>
            </a:r>
            <a:r>
              <a:rPr lang="ru-RU" sz="1600" dirty="0" err="1">
                <a:latin typeface="+mj-lt"/>
              </a:rPr>
              <a:t>що</a:t>
            </a:r>
            <a:r>
              <a:rPr lang="ru-RU" sz="1600" dirty="0">
                <a:latin typeface="+mj-lt"/>
              </a:rPr>
              <a:t> правильно, а не те, </a:t>
            </a:r>
            <a:r>
              <a:rPr lang="ru-RU" sz="1600" dirty="0" err="1">
                <a:latin typeface="+mj-lt"/>
              </a:rPr>
              <a:t>що</a:t>
            </a:r>
            <a:r>
              <a:rPr lang="ru-RU" sz="1600" dirty="0">
                <a:latin typeface="+mj-lt"/>
              </a:rPr>
              <a:t> легко</a:t>
            </a:r>
            <a:r>
              <a:rPr lang="ru-RU" sz="1600" dirty="0" smtClean="0">
                <a:latin typeface="+mj-lt"/>
              </a:rPr>
              <a:t>.</a:t>
            </a:r>
          </a:p>
          <a:p>
            <a:pPr lvl="0"/>
            <a:endParaRPr lang="ru-RU" sz="1600" b="1" dirty="0"/>
          </a:p>
          <a:p>
            <a:pPr marL="171450" indent="-171450">
              <a:buFont typeface="Wingdings" pitchFamily="2" charset="2"/>
              <a:buChar char="ü"/>
            </a:pPr>
            <a:r>
              <a:rPr lang="ru-RU" sz="1600" b="1" dirty="0"/>
              <a:t>Перемога разом </a:t>
            </a:r>
            <a:r>
              <a:rPr lang="ru-RU" sz="1600" b="1" dirty="0" err="1"/>
              <a:t>із</a:t>
            </a:r>
            <a:r>
              <a:rPr lang="ru-RU" sz="1600" b="1" dirty="0"/>
              <a:t> </a:t>
            </a:r>
            <a:r>
              <a:rPr lang="ru-RU" sz="1600" b="1" dirty="0" err="1"/>
              <a:t>клієнтами</a:t>
            </a:r>
            <a:r>
              <a:rPr lang="ru-RU" sz="1600" b="1" dirty="0"/>
              <a:t>: </a:t>
            </a:r>
            <a:r>
              <a:rPr lang="ru-RU" sz="1600" b="1" dirty="0" err="1"/>
              <a:t>наші</a:t>
            </a:r>
            <a:r>
              <a:rPr lang="ru-RU" sz="1600" b="1" dirty="0"/>
              <a:t> </a:t>
            </a:r>
            <a:r>
              <a:rPr lang="ru-RU" sz="1600" b="1" dirty="0" err="1"/>
              <a:t>клієнти</a:t>
            </a:r>
            <a:r>
              <a:rPr lang="ru-RU" sz="1600" b="1" dirty="0"/>
              <a:t> — у </a:t>
            </a:r>
            <a:r>
              <a:rPr lang="ru-RU" sz="1600" b="1" dirty="0" err="1"/>
              <a:t>центрі</a:t>
            </a:r>
            <a:r>
              <a:rPr lang="ru-RU" sz="1600" b="1" dirty="0"/>
              <a:t> </a:t>
            </a:r>
            <a:r>
              <a:rPr lang="ru-RU" sz="1600" b="1" dirty="0" err="1"/>
              <a:t>всього</a:t>
            </a:r>
            <a:r>
              <a:rPr lang="ru-RU" sz="1600" b="1" dirty="0"/>
              <a:t>, </a:t>
            </a:r>
            <a:r>
              <a:rPr lang="ru-RU" sz="1600" b="1" dirty="0" err="1"/>
              <a:t>що</a:t>
            </a:r>
            <a:r>
              <a:rPr lang="ru-RU" sz="1600" b="1" dirty="0"/>
              <a:t> ми </a:t>
            </a:r>
            <a:r>
              <a:rPr lang="ru-RU" sz="1600" b="1" dirty="0" err="1" smtClean="0"/>
              <a:t>робимо</a:t>
            </a:r>
            <a:r>
              <a:rPr lang="ru-RU" sz="1600" b="1" dirty="0"/>
              <a:t>;</a:t>
            </a:r>
            <a:endParaRPr lang="en-US" sz="1600" b="1" dirty="0" smtClean="0"/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600" b="1" dirty="0" err="1" smtClean="0"/>
              <a:t>Турбота</a:t>
            </a:r>
            <a:r>
              <a:rPr lang="ru-RU" sz="1600" b="1" dirty="0" smtClean="0"/>
              <a:t> </a:t>
            </a:r>
            <a:r>
              <a:rPr lang="ru-RU" sz="1600" b="1" dirty="0"/>
              <a:t>про </a:t>
            </a:r>
            <a:r>
              <a:rPr lang="ru-RU" sz="1600" b="1" dirty="0" err="1"/>
              <a:t>працівників</a:t>
            </a:r>
            <a:r>
              <a:rPr lang="ru-RU" sz="1600" b="1" dirty="0"/>
              <a:t>: ми </a:t>
            </a:r>
            <a:r>
              <a:rPr lang="ru-RU" sz="1600" b="1" dirty="0" err="1"/>
              <a:t>віримо</a:t>
            </a:r>
            <a:r>
              <a:rPr lang="ru-RU" sz="1600" b="1" dirty="0"/>
              <a:t> у наших людей, </a:t>
            </a:r>
            <a:r>
              <a:rPr lang="ru-RU" sz="1600" b="1" dirty="0" err="1"/>
              <a:t>розвиваємо</a:t>
            </a:r>
            <a:r>
              <a:rPr lang="ru-RU" sz="1600" b="1" dirty="0"/>
              <a:t> </a:t>
            </a:r>
            <a:r>
              <a:rPr lang="ru-RU" sz="1600" b="1" dirty="0" err="1"/>
              <a:t>їх</a:t>
            </a:r>
            <a:r>
              <a:rPr lang="ru-RU" sz="1600" b="1" dirty="0"/>
              <a:t> та </a:t>
            </a:r>
            <a:r>
              <a:rPr lang="ru-RU" sz="1600" b="1" dirty="0" err="1"/>
              <a:t>довіряємо</a:t>
            </a:r>
            <a:r>
              <a:rPr lang="ru-RU" sz="1600" b="1" dirty="0"/>
              <a:t> </a:t>
            </a:r>
            <a:r>
              <a:rPr lang="ru-RU" sz="1600" b="1" dirty="0" err="1" smtClean="0"/>
              <a:t>їм</a:t>
            </a:r>
            <a:r>
              <a:rPr lang="ru-RU" sz="1600" b="1" dirty="0"/>
              <a:t>;</a:t>
            </a:r>
            <a:endParaRPr lang="en-US" sz="1600" b="1" dirty="0" smtClean="0"/>
          </a:p>
          <a:p>
            <a:pPr marL="171450" indent="-171450">
              <a:buFont typeface="Wingdings" pitchFamily="2" charset="2"/>
              <a:buChar char="ü"/>
            </a:pPr>
            <a:r>
              <a:rPr lang="uk-UA" sz="1600" b="1" dirty="0"/>
              <a:t>Досконалість у всьому: </a:t>
            </a:r>
            <a:r>
              <a:rPr lang="ru-RU" sz="1600" b="1" dirty="0"/>
              <a:t>ми </a:t>
            </a:r>
            <a:r>
              <a:rPr lang="ru-RU" sz="1600" b="1" dirty="0" err="1"/>
              <a:t>прагнемо</a:t>
            </a:r>
            <a:r>
              <a:rPr lang="ru-RU" sz="1600" b="1" dirty="0"/>
              <a:t> </a:t>
            </a:r>
            <a:r>
              <a:rPr lang="ru-RU" sz="1600" b="1" dirty="0" err="1"/>
              <a:t>дивувати</a:t>
            </a:r>
            <a:r>
              <a:rPr lang="ru-RU" sz="1600" b="1" dirty="0"/>
              <a:t> </a:t>
            </a:r>
            <a:r>
              <a:rPr lang="ru-RU" sz="1600" b="1" dirty="0" err="1"/>
              <a:t>швидкістю</a:t>
            </a:r>
            <a:r>
              <a:rPr lang="ru-RU" sz="1600" b="1" dirty="0"/>
              <a:t> та </a:t>
            </a:r>
            <a:r>
              <a:rPr lang="ru-RU" sz="1600" b="1" dirty="0" err="1"/>
              <a:t>своїм</a:t>
            </a:r>
            <a:r>
              <a:rPr lang="ru-RU" sz="1600" b="1" dirty="0"/>
              <a:t> </a:t>
            </a:r>
            <a:r>
              <a:rPr lang="ru-RU" sz="1600" b="1" dirty="0" err="1" smtClean="0"/>
              <a:t>ентузіазмом</a:t>
            </a:r>
            <a:r>
              <a:rPr lang="ru-RU" sz="1600" b="1" dirty="0"/>
              <a:t>;</a:t>
            </a:r>
            <a:endParaRPr lang="ru-RU" sz="1600" b="1" dirty="0" smtClean="0"/>
          </a:p>
          <a:p>
            <a:pPr marL="171450" lvl="0" indent="-171450">
              <a:buFont typeface="Wingdings" pitchFamily="2" charset="2"/>
              <a:buChar char="ü"/>
            </a:pPr>
            <a:r>
              <a:rPr lang="ru-RU" sz="1600" b="1" dirty="0" smtClean="0"/>
              <a:t>Ми </a:t>
            </a:r>
            <a:r>
              <a:rPr lang="ru-RU" sz="1600" b="1" dirty="0"/>
              <a:t>одна команда: ми </a:t>
            </a:r>
            <a:r>
              <a:rPr lang="ru-RU" sz="1600" b="1" dirty="0" err="1"/>
              <a:t>віримо</a:t>
            </a:r>
            <a:r>
              <a:rPr lang="ru-RU" sz="1600" b="1" dirty="0"/>
              <a:t> у силу </a:t>
            </a:r>
            <a:r>
              <a:rPr lang="ru-RU" sz="1600" b="1" dirty="0" err="1"/>
              <a:t>командної</a:t>
            </a:r>
            <a:r>
              <a:rPr lang="ru-RU" sz="1600" b="1" dirty="0"/>
              <a:t> </a:t>
            </a:r>
            <a:r>
              <a:rPr lang="ru-RU" sz="1600" b="1" dirty="0" err="1"/>
              <a:t>роботи</a:t>
            </a:r>
            <a:r>
              <a:rPr lang="ru-RU" sz="1600" b="1" dirty="0"/>
              <a:t> та </a:t>
            </a:r>
            <a:r>
              <a:rPr lang="ru-RU" sz="1600" b="1" dirty="0" err="1"/>
              <a:t>внесок</a:t>
            </a:r>
            <a:r>
              <a:rPr lang="ru-RU" sz="1600" b="1" dirty="0"/>
              <a:t> кожного у </a:t>
            </a:r>
            <a:r>
              <a:rPr lang="ru-RU" sz="1600" b="1" dirty="0" err="1"/>
              <a:t>спільну</a:t>
            </a:r>
            <a:r>
              <a:rPr lang="ru-RU" sz="1600" b="1" dirty="0"/>
              <a:t> </a:t>
            </a:r>
            <a:r>
              <a:rPr lang="ru-RU" sz="1600" b="1" dirty="0" smtClean="0"/>
              <a:t>справу;</a:t>
            </a:r>
          </a:p>
          <a:p>
            <a:pPr marL="171450" lvl="0" indent="-171450">
              <a:buFont typeface="Wingdings" pitchFamily="2" charset="2"/>
              <a:buChar char="ü"/>
            </a:pPr>
            <a:r>
              <a:rPr lang="uk-UA" sz="1600" b="1" dirty="0" smtClean="0"/>
              <a:t>Віра </a:t>
            </a:r>
            <a:r>
              <a:rPr lang="uk-UA" sz="1600" b="1" dirty="0"/>
              <a:t>у продукт – ми продаємо тільки ту продукцію у якості якої </a:t>
            </a:r>
            <a:r>
              <a:rPr lang="uk-UA" sz="1600" b="1" dirty="0" smtClean="0"/>
              <a:t>впевнені.</a:t>
            </a:r>
            <a:endParaRPr lang="ru-RU" sz="1600" b="1" dirty="0"/>
          </a:p>
          <a:p>
            <a:endParaRPr lang="ru-RU" sz="1600" b="1" dirty="0">
              <a:latin typeface="+mj-lt"/>
            </a:endParaRPr>
          </a:p>
          <a:p>
            <a:r>
              <a:rPr lang="uk-UA" sz="1600" dirty="0">
                <a:latin typeface="+mj-lt"/>
              </a:rPr>
              <a:t> </a:t>
            </a:r>
            <a:r>
              <a:rPr lang="uk-UA" sz="1600" b="1" dirty="0" smtClean="0">
                <a:latin typeface="+mj-lt"/>
              </a:rPr>
              <a:t>Наші </a:t>
            </a:r>
            <a:r>
              <a:rPr lang="uk-UA" sz="1600" b="1" dirty="0">
                <a:latin typeface="+mj-lt"/>
              </a:rPr>
              <a:t>цінності є невід’ємною частиною</a:t>
            </a:r>
            <a:r>
              <a:rPr lang="ru-RU" sz="1600" b="1" dirty="0">
                <a:latin typeface="+mj-lt"/>
              </a:rPr>
              <a:t> </a:t>
            </a:r>
            <a:r>
              <a:rPr lang="uk-UA" sz="1600" b="1" dirty="0" smtClean="0">
                <a:latin typeface="+mj-lt"/>
              </a:rPr>
              <a:t>стратегії роботи </a:t>
            </a:r>
            <a:r>
              <a:rPr lang="uk-UA" sz="1600" dirty="0">
                <a:latin typeface="+mj-lt"/>
              </a:rPr>
              <a:t>.</a:t>
            </a:r>
            <a:endParaRPr lang="ru-RU" sz="1600" dirty="0">
              <a:latin typeface="+mj-lt"/>
            </a:endParaRPr>
          </a:p>
          <a:p>
            <a:endParaRPr lang="en-US" sz="1600" b="1" dirty="0" smtClean="0">
              <a:latin typeface="+mj-lt"/>
            </a:endParaRPr>
          </a:p>
          <a:p>
            <a:endParaRPr lang="en-US" sz="1200" b="1" dirty="0" smtClean="0">
              <a:latin typeface="+mj-lt"/>
            </a:endParaRPr>
          </a:p>
          <a:p>
            <a:r>
              <a:rPr lang="uk-UA" sz="1200" b="1" dirty="0" smtClean="0">
                <a:latin typeface="+mj-lt"/>
              </a:rPr>
              <a:t> </a:t>
            </a:r>
            <a:endParaRPr lang="ru-RU" sz="1200" dirty="0">
              <a:latin typeface="+mj-lt"/>
            </a:endParaRPr>
          </a:p>
        </p:txBody>
      </p:sp>
      <p:pic>
        <p:nvPicPr>
          <p:cNvPr id="3" name="Рисунок 2" descr="C:\Users\Morokhovych\Downloads\PTD LOGO round ukr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78" y="620687"/>
            <a:ext cx="103822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841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364163" y="1846263"/>
            <a:ext cx="3455987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endParaRPr lang="uk-UA" sz="1200">
              <a:latin typeface="Pragmatica" pitchFamily="34" charset="0"/>
            </a:endParaRPr>
          </a:p>
        </p:txBody>
      </p:sp>
      <p:pic>
        <p:nvPicPr>
          <p:cNvPr id="16394" name="Picture 10" descr="saga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084" y="4627116"/>
            <a:ext cx="2587476" cy="204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13" descr="saga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2545382" cy="20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516563" y="1998663"/>
            <a:ext cx="3455987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endParaRPr lang="uk-UA" sz="1200">
              <a:latin typeface="Pragmatica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1519" y="3581400"/>
            <a:ext cx="8794055" cy="85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uk-UA" sz="1500" dirty="0">
                <a:latin typeface="Pragmatica" pitchFamily="34" charset="0"/>
              </a:rPr>
              <a:t>кількість населення на ввіреній </a:t>
            </a:r>
            <a:r>
              <a:rPr lang="uk-UA" sz="1500" dirty="0" smtClean="0">
                <a:latin typeface="Pragmatica" pitchFamily="34" charset="0"/>
              </a:rPr>
              <a:t>території 243,9 </a:t>
            </a:r>
            <a:r>
              <a:rPr lang="uk-UA" sz="1500" dirty="0" err="1" smtClean="0">
                <a:latin typeface="Pragmatica" pitchFamily="34" charset="0"/>
              </a:rPr>
              <a:t>тис.чол</a:t>
            </a:r>
            <a:r>
              <a:rPr lang="uk-UA" sz="1500" dirty="0" smtClean="0">
                <a:latin typeface="Pragmatica" pitchFamily="34" charset="0"/>
              </a:rPr>
              <a:t>.;</a:t>
            </a:r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uk-UA" sz="1500" dirty="0" smtClean="0">
                <a:latin typeface="Pragmatica" pitchFamily="34" charset="0"/>
              </a:rPr>
              <a:t>загальна </a:t>
            </a:r>
            <a:r>
              <a:rPr lang="uk-UA" sz="1500" dirty="0">
                <a:latin typeface="Pragmatica" pitchFamily="34" charset="0"/>
              </a:rPr>
              <a:t>площа </a:t>
            </a:r>
            <a:r>
              <a:rPr lang="uk-UA" sz="1500" dirty="0" smtClean="0">
                <a:latin typeface="Pragmatica" pitchFamily="34" charset="0"/>
              </a:rPr>
              <a:t>складських приміщень </a:t>
            </a:r>
            <a:r>
              <a:rPr lang="uk-UA" sz="1500" dirty="0">
                <a:latin typeface="Pragmatica" pitchFamily="34" charset="0"/>
              </a:rPr>
              <a:t>4</a:t>
            </a:r>
            <a:r>
              <a:rPr lang="uk-UA" sz="1500" dirty="0" smtClean="0">
                <a:latin typeface="Pragmatica" pitchFamily="34" charset="0"/>
              </a:rPr>
              <a:t> 500 </a:t>
            </a:r>
            <a:r>
              <a:rPr lang="uk-UA" sz="1500" dirty="0" err="1" smtClean="0">
                <a:latin typeface="Pragmatica" pitchFamily="34" charset="0"/>
              </a:rPr>
              <a:t>м.кв</a:t>
            </a:r>
            <a:r>
              <a:rPr lang="uk-UA" sz="1500" dirty="0" smtClean="0">
                <a:latin typeface="Pragmatica" pitchFamily="34" charset="0"/>
              </a:rPr>
              <a:t>.;</a:t>
            </a:r>
            <a:endParaRPr lang="uk-UA" sz="1500" dirty="0">
              <a:latin typeface="Pragmatica" pitchFamily="34" charset="0"/>
            </a:endParaRPr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uk-UA" sz="1500" dirty="0">
                <a:latin typeface="Pragmatica" pitchFamily="34" charset="0"/>
              </a:rPr>
              <a:t>форма власності - </a:t>
            </a:r>
            <a:r>
              <a:rPr lang="uk-UA" sz="1500" dirty="0" err="1">
                <a:latin typeface="Pragmatica" pitchFamily="34" charset="0"/>
              </a:rPr>
              <a:t>дистрибутор</a:t>
            </a:r>
            <a:r>
              <a:rPr lang="uk-UA" sz="1500" dirty="0">
                <a:latin typeface="Pragmatica" pitchFamily="34" charset="0"/>
              </a:rPr>
              <a:t> володіє 61% </a:t>
            </a:r>
            <a:r>
              <a:rPr lang="uk-UA" sz="1500" dirty="0" smtClean="0">
                <a:latin typeface="Pragmatica" pitchFamily="34" charset="0"/>
              </a:rPr>
              <a:t>акцій. </a:t>
            </a:r>
            <a:endParaRPr lang="uk-UA" sz="1500" dirty="0">
              <a:latin typeface="Pragmatica" pitchFamily="34" charset="0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title"/>
          </p:nvPr>
        </p:nvSpPr>
        <p:spPr>
          <a:xfrm>
            <a:off x="395536" y="558503"/>
            <a:ext cx="6945286" cy="3022897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uk-UA" sz="2700" b="1" i="1" u="sng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>ТОВ «Прикарпатський торговий дім» володіє мережею резервних складів по </a:t>
            </a:r>
            <a:r>
              <a:rPr lang="uk-UA" sz="2700" b="1" i="1" u="sng" dirty="0" err="1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>м.Івано-Франківську</a:t>
            </a:r>
            <a:r>
              <a:rPr lang="uk-UA" sz="2700" b="1" i="1" u="sng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> та області - все для забезпечення якісної та кількісної дистрибуції.</a:t>
            </a:r>
            <a:br>
              <a:rPr lang="uk-UA" sz="2700" b="1" i="1" u="sng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</a:br>
            <a:r>
              <a:rPr lang="uk-UA" sz="27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/>
            </a:r>
            <a:br>
              <a:rPr lang="uk-UA" sz="27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</a:br>
            <a:r>
              <a:rPr lang="uk-UA" sz="27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>м. Івано-Франківськ</a:t>
            </a:r>
            <a:r>
              <a:rPr lang="uk-UA" sz="27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/>
              <a:t/>
            </a:r>
            <a:br>
              <a:rPr lang="uk-UA" dirty="0"/>
            </a:br>
            <a:r>
              <a:rPr lang="uk-UA" sz="2000" dirty="0" err="1">
                <a:solidFill>
                  <a:schemeClr val="tx1"/>
                </a:solidFill>
                <a:latin typeface="Pragmatica" pitchFamily="34" charset="0"/>
              </a:rPr>
              <a:t>вул.Сагайдачного</a:t>
            </a:r>
            <a:r>
              <a:rPr lang="uk-UA" sz="2000" dirty="0">
                <a:solidFill>
                  <a:schemeClr val="tx1"/>
                </a:solidFill>
                <a:latin typeface="Pragmatica" pitchFamily="34" charset="0"/>
              </a:rPr>
              <a:t>, 48Д</a:t>
            </a:r>
            <a:endParaRPr lang="ru-RU" sz="2000" dirty="0">
              <a:solidFill>
                <a:schemeClr val="tx1"/>
              </a:solidFill>
              <a:latin typeface="Pragmatica" pitchFamily="34" charset="0"/>
            </a:endParaRPr>
          </a:p>
        </p:txBody>
      </p:sp>
      <p:pic>
        <p:nvPicPr>
          <p:cNvPr id="13" name="Picture 20" descr="saga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6" y="4581128"/>
            <a:ext cx="2719662" cy="20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C:\Users\Morokhovych\Downloads\PTD LOGO round ukr.bm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706388"/>
            <a:ext cx="103822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80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364163" y="1846263"/>
            <a:ext cx="3455987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endParaRPr lang="uk-UA" sz="1200">
              <a:latin typeface="Pragmatica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67544" y="1196753"/>
            <a:ext cx="835419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uk-UA" sz="1450" dirty="0">
                <a:latin typeface="Pragmatica" pitchFamily="34" charset="0"/>
              </a:rPr>
              <a:t>кількість населення на ввіреній території </a:t>
            </a:r>
            <a:r>
              <a:rPr lang="uk-UA" sz="1450" dirty="0" smtClean="0">
                <a:latin typeface="Pragmatica" pitchFamily="34" charset="0"/>
              </a:rPr>
              <a:t>– 72,3 </a:t>
            </a:r>
            <a:r>
              <a:rPr lang="uk-UA" sz="1450" dirty="0" err="1" smtClean="0">
                <a:latin typeface="Pragmatica" pitchFamily="34" charset="0"/>
              </a:rPr>
              <a:t>тис.чол</a:t>
            </a:r>
            <a:r>
              <a:rPr lang="uk-UA" sz="1450" dirty="0" smtClean="0">
                <a:latin typeface="Pragmatica" pitchFamily="34" charset="0"/>
              </a:rPr>
              <a:t>.; </a:t>
            </a:r>
            <a:endParaRPr lang="uk-UA" sz="1450" dirty="0">
              <a:latin typeface="Pragmatica" pitchFamily="34" charset="0"/>
            </a:endParaRPr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uk-UA" sz="1450" dirty="0" smtClean="0">
                <a:latin typeface="Pragmatica" pitchFamily="34" charset="0"/>
              </a:rPr>
              <a:t>загальна </a:t>
            </a:r>
            <a:r>
              <a:rPr lang="uk-UA" sz="1450" dirty="0">
                <a:latin typeface="Pragmatica" pitchFamily="34" charset="0"/>
              </a:rPr>
              <a:t>площа </a:t>
            </a:r>
            <a:r>
              <a:rPr lang="uk-UA" sz="1450" dirty="0" smtClean="0">
                <a:latin typeface="Pragmatica" pitchFamily="34" charset="0"/>
              </a:rPr>
              <a:t>складських приміщень </a:t>
            </a:r>
            <a:r>
              <a:rPr lang="uk-UA" sz="1450" dirty="0">
                <a:latin typeface="Pragmatica" pitchFamily="34" charset="0"/>
              </a:rPr>
              <a:t>2 7</a:t>
            </a:r>
            <a:r>
              <a:rPr lang="uk-UA" sz="1450" dirty="0" smtClean="0">
                <a:latin typeface="Pragmatica" pitchFamily="34" charset="0"/>
              </a:rPr>
              <a:t>00 </a:t>
            </a:r>
            <a:r>
              <a:rPr lang="uk-UA" sz="1450" dirty="0" err="1" smtClean="0">
                <a:latin typeface="Pragmatica" pitchFamily="34" charset="0"/>
              </a:rPr>
              <a:t>м.кв</a:t>
            </a:r>
            <a:r>
              <a:rPr lang="uk-UA" sz="1450" dirty="0" smtClean="0">
                <a:latin typeface="Pragmatica" pitchFamily="34" charset="0"/>
              </a:rPr>
              <a:t>.;</a:t>
            </a:r>
            <a:endParaRPr lang="uk-UA" sz="1450" dirty="0">
              <a:latin typeface="Pragmatica" pitchFamily="34" charset="0"/>
            </a:endParaRPr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uk-UA" sz="1450" dirty="0">
                <a:latin typeface="Pragmatica" pitchFamily="34" charset="0"/>
              </a:rPr>
              <a:t>форма власності – власність </a:t>
            </a:r>
            <a:r>
              <a:rPr lang="uk-UA" sz="1450" dirty="0" err="1" smtClean="0">
                <a:latin typeface="Pragmatica" pitchFamily="34" charset="0"/>
              </a:rPr>
              <a:t>дистрибутора</a:t>
            </a:r>
            <a:r>
              <a:rPr lang="uk-UA" sz="1450" dirty="0" smtClean="0">
                <a:latin typeface="Pragmatica" pitchFamily="34" charset="0"/>
              </a:rPr>
              <a:t>.</a:t>
            </a:r>
            <a:endParaRPr lang="uk-UA" sz="1450" dirty="0">
              <a:latin typeface="Pragmatica" pitchFamily="34" charset="0"/>
            </a:endParaRPr>
          </a:p>
          <a:p>
            <a:pPr marL="180975" indent="-180975">
              <a:spcBef>
                <a:spcPct val="20000"/>
              </a:spcBef>
            </a:pPr>
            <a:endParaRPr lang="uk-UA" sz="1450" dirty="0">
              <a:latin typeface="Pragmatica" pitchFamily="34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2700338" y="333376"/>
            <a:ext cx="3600450" cy="863376"/>
          </a:xfrm>
          <a:noFill/>
          <a:ln/>
        </p:spPr>
        <p:txBody>
          <a:bodyPr/>
          <a:lstStyle/>
          <a:p>
            <a:pPr algn="ctr"/>
            <a:r>
              <a:rPr lang="uk-UA" sz="24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>м. Долина</a:t>
            </a:r>
            <a:r>
              <a:rPr lang="uk-UA" sz="24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1800" dirty="0">
                <a:solidFill>
                  <a:schemeClr val="tx1"/>
                </a:solidFill>
                <a:latin typeface="Pragmatica" pitchFamily="34" charset="0"/>
              </a:rPr>
              <a:t>вул</a:t>
            </a:r>
            <a:r>
              <a:rPr lang="uk-UA" sz="1800" dirty="0" smtClean="0">
                <a:solidFill>
                  <a:schemeClr val="tx1"/>
                </a:solidFill>
                <a:latin typeface="Pragmatica" pitchFamily="34" charset="0"/>
              </a:rPr>
              <a:t>. </a:t>
            </a:r>
            <a:r>
              <a:rPr lang="uk-UA" sz="1800" dirty="0" err="1" smtClean="0">
                <a:solidFill>
                  <a:schemeClr val="tx1"/>
                </a:solidFill>
                <a:latin typeface="Pragmatica" pitchFamily="34" charset="0"/>
              </a:rPr>
              <a:t>Обліски</a:t>
            </a:r>
            <a:r>
              <a:rPr lang="uk-UA" sz="1800" dirty="0">
                <a:solidFill>
                  <a:schemeClr val="tx1"/>
                </a:solidFill>
                <a:latin typeface="Pragmatica" pitchFamily="34" charset="0"/>
              </a:rPr>
              <a:t>, 36</a:t>
            </a:r>
            <a:endParaRPr lang="ru-RU" sz="1800" dirty="0">
              <a:solidFill>
                <a:schemeClr val="tx1"/>
              </a:solidFill>
              <a:latin typeface="Pragmatica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79388" y="115888"/>
            <a:ext cx="1439862" cy="2174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400" b="1" dirty="0">
                <a:solidFill>
                  <a:srgbClr val="009900"/>
                </a:solidFill>
                <a:latin typeface="Pragmatica" pitchFamily="34" charset="0"/>
              </a:rPr>
              <a:t>Мережа </a:t>
            </a:r>
            <a:r>
              <a:rPr lang="uk-UA" sz="1400" b="1" dirty="0" smtClean="0">
                <a:solidFill>
                  <a:srgbClr val="009900"/>
                </a:solidFill>
                <a:latin typeface="Pragmatica" pitchFamily="34" charset="0"/>
              </a:rPr>
              <a:t>складів</a:t>
            </a:r>
            <a:endParaRPr lang="ru-RU" sz="1400" b="1" dirty="0">
              <a:solidFill>
                <a:srgbClr val="009900"/>
              </a:solidFill>
              <a:latin typeface="Pragmatica" pitchFamily="34" charset="0"/>
            </a:endParaRPr>
          </a:p>
        </p:txBody>
      </p:sp>
      <p:pic>
        <p:nvPicPr>
          <p:cNvPr id="10" name="Picture 14" descr="Dolyna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08" y="1996393"/>
            <a:ext cx="2561084" cy="228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Dolyn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25" y="1996392"/>
            <a:ext cx="2561084" cy="228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Dolyna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614" y="1996393"/>
            <a:ext cx="2561084" cy="228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Dolyna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27" y="4277922"/>
            <a:ext cx="2561084" cy="228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Dolyna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25" y="4277921"/>
            <a:ext cx="2561084" cy="228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Dolyna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614" y="4277920"/>
            <a:ext cx="2561084" cy="228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C:\Users\Morokhovych\Downloads\PTD LOGO round ukr.bmp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677640"/>
            <a:ext cx="103822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4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364163" y="1846263"/>
            <a:ext cx="3455987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endParaRPr lang="uk-UA" sz="1200">
              <a:latin typeface="Pragmatica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79388" y="1412628"/>
            <a:ext cx="85693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uk-UA" sz="1450" dirty="0">
                <a:latin typeface="Pragmatica" pitchFamily="34" charset="0"/>
              </a:rPr>
              <a:t>кількість населення на ввіреній території – </a:t>
            </a:r>
            <a:r>
              <a:rPr lang="uk-UA" sz="1450" dirty="0" smtClean="0">
                <a:latin typeface="Pragmatica" pitchFamily="34" charset="0"/>
              </a:rPr>
              <a:t>113,9 </a:t>
            </a:r>
            <a:r>
              <a:rPr lang="uk-UA" sz="1450" dirty="0" err="1" smtClean="0">
                <a:latin typeface="Pragmatica" pitchFamily="34" charset="0"/>
              </a:rPr>
              <a:t>тис.чол</a:t>
            </a:r>
            <a:r>
              <a:rPr lang="uk-UA" sz="1450" dirty="0" smtClean="0">
                <a:latin typeface="Pragmatica" pitchFamily="34" charset="0"/>
              </a:rPr>
              <a:t>.;</a:t>
            </a:r>
            <a:endParaRPr lang="uk-UA" sz="1450" dirty="0">
              <a:latin typeface="Pragmatica" pitchFamily="34" charset="0"/>
            </a:endParaRPr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uk-UA" sz="1450" dirty="0" smtClean="0">
                <a:latin typeface="Pragmatica" pitchFamily="34" charset="0"/>
              </a:rPr>
              <a:t>загальна </a:t>
            </a:r>
            <a:r>
              <a:rPr lang="uk-UA" sz="1450" dirty="0">
                <a:latin typeface="Pragmatica" pitchFamily="34" charset="0"/>
              </a:rPr>
              <a:t>площа </a:t>
            </a:r>
            <a:r>
              <a:rPr lang="uk-UA" sz="1450" dirty="0" smtClean="0">
                <a:latin typeface="Pragmatica" pitchFamily="34" charset="0"/>
              </a:rPr>
              <a:t>складських </a:t>
            </a:r>
            <a:r>
              <a:rPr lang="uk-UA" sz="1450" smtClean="0">
                <a:latin typeface="Pragmatica" pitchFamily="34" charset="0"/>
              </a:rPr>
              <a:t>приміщень  2 450 </a:t>
            </a:r>
            <a:r>
              <a:rPr lang="uk-UA" sz="1450" dirty="0" err="1" smtClean="0">
                <a:latin typeface="Pragmatica" pitchFamily="34" charset="0"/>
              </a:rPr>
              <a:t>м.кв</a:t>
            </a:r>
            <a:r>
              <a:rPr lang="uk-UA" sz="1450" dirty="0" smtClean="0">
                <a:latin typeface="Pragmatica" pitchFamily="34" charset="0"/>
              </a:rPr>
              <a:t>.;</a:t>
            </a:r>
            <a:endParaRPr lang="uk-UA" sz="1450" dirty="0">
              <a:latin typeface="Pragmatica" pitchFamily="34" charset="0"/>
            </a:endParaRPr>
          </a:p>
          <a:p>
            <a:pPr marL="180975" indent="-180975">
              <a:spcBef>
                <a:spcPct val="20000"/>
              </a:spcBef>
              <a:buFontTx/>
              <a:buChar char="•"/>
            </a:pPr>
            <a:r>
              <a:rPr lang="uk-UA" sz="1450" dirty="0">
                <a:latin typeface="Pragmatica" pitchFamily="34" charset="0"/>
              </a:rPr>
              <a:t>форма власності </a:t>
            </a:r>
            <a:r>
              <a:rPr lang="uk-UA" sz="1450" dirty="0" err="1">
                <a:latin typeface="Pragmatica" pitchFamily="34" charset="0"/>
              </a:rPr>
              <a:t>–дистрибутор</a:t>
            </a:r>
            <a:r>
              <a:rPr lang="uk-UA" sz="1450" dirty="0">
                <a:latin typeface="Pragmatica" pitchFamily="34" charset="0"/>
              </a:rPr>
              <a:t> володіє 76% акцій </a:t>
            </a:r>
            <a:r>
              <a:rPr lang="uk-UA" sz="1450" dirty="0" smtClean="0">
                <a:latin typeface="Pragmatica" pitchFamily="34" charset="0"/>
              </a:rPr>
              <a:t>.</a:t>
            </a:r>
            <a:endParaRPr lang="uk-UA" sz="1450" dirty="0">
              <a:latin typeface="Pragmatica" pitchFamily="34" charset="0"/>
            </a:endParaRPr>
          </a:p>
          <a:p>
            <a:pPr marL="180975" indent="-180975">
              <a:spcBef>
                <a:spcPct val="20000"/>
              </a:spcBef>
            </a:pPr>
            <a:endParaRPr lang="uk-UA" sz="1450" dirty="0">
              <a:latin typeface="Pragmatica" pitchFamily="34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2627784" y="670620"/>
            <a:ext cx="3827462" cy="711200"/>
          </a:xfrm>
          <a:noFill/>
          <a:ln/>
        </p:spPr>
        <p:txBody>
          <a:bodyPr/>
          <a:lstStyle/>
          <a:p>
            <a:pPr algn="ctr"/>
            <a:r>
              <a:rPr lang="uk-UA" sz="24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> </a:t>
            </a:r>
            <a:r>
              <a:rPr lang="uk-UA" sz="2400" b="1" i="1" dirty="0" err="1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>м.Надвірна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1800" dirty="0" err="1">
                <a:solidFill>
                  <a:schemeClr val="tx1"/>
                </a:solidFill>
                <a:latin typeface="Pragmatica" pitchFamily="34" charset="0"/>
              </a:rPr>
              <a:t>вул.Рамішвілі</a:t>
            </a:r>
            <a:r>
              <a:rPr lang="uk-UA" sz="1800" dirty="0">
                <a:solidFill>
                  <a:schemeClr val="tx1"/>
                </a:solidFill>
                <a:latin typeface="Pragmatica" pitchFamily="34" charset="0"/>
              </a:rPr>
              <a:t>, 6</a:t>
            </a:r>
            <a:endParaRPr lang="ru-RU" sz="1800" dirty="0">
              <a:solidFill>
                <a:schemeClr val="tx1"/>
              </a:solidFill>
              <a:latin typeface="Pragmatica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79388" y="115888"/>
            <a:ext cx="1439862" cy="2174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1400" b="1" dirty="0">
                <a:solidFill>
                  <a:srgbClr val="009900"/>
                </a:solidFill>
                <a:latin typeface="Pragmatica" pitchFamily="34" charset="0"/>
              </a:rPr>
              <a:t>Мережа </a:t>
            </a:r>
            <a:r>
              <a:rPr lang="uk-UA" sz="1400" b="1" dirty="0" smtClean="0">
                <a:solidFill>
                  <a:srgbClr val="009900"/>
                </a:solidFill>
                <a:latin typeface="Pragmatica" pitchFamily="34" charset="0"/>
              </a:rPr>
              <a:t>складів</a:t>
            </a:r>
            <a:endParaRPr lang="ru-RU" sz="1400" b="1" dirty="0">
              <a:solidFill>
                <a:srgbClr val="009900"/>
              </a:solidFill>
              <a:latin typeface="Pragmatica" pitchFamily="34" charset="0"/>
            </a:endParaRPr>
          </a:p>
        </p:txBody>
      </p:sp>
      <p:pic>
        <p:nvPicPr>
          <p:cNvPr id="27668" name="Picture 20" descr="Nadvirna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9897"/>
            <a:ext cx="2592412" cy="218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70" name="Picture 22" descr="Nadvirna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25" y="2279897"/>
            <a:ext cx="2592363" cy="218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Nadvirna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88" y="4518679"/>
            <a:ext cx="2443818" cy="21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Nadvirna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79897"/>
            <a:ext cx="2336450" cy="218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Nadvirna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242" y="4518679"/>
            <a:ext cx="2478061" cy="21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C:\Users\Morokhovych\Downloads\PTD LOGO round ukr.bmp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70484"/>
            <a:ext cx="103822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810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203848" y="2060848"/>
            <a:ext cx="576064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uk-UA" sz="1600" dirty="0" smtClean="0">
                <a:latin typeface="+mj-lt"/>
              </a:rPr>
              <a:t>потужна </a:t>
            </a:r>
            <a:r>
              <a:rPr lang="uk-UA" sz="1600" dirty="0">
                <a:latin typeface="+mj-lt"/>
              </a:rPr>
              <a:t>матеріально-технічна база;</a:t>
            </a:r>
          </a:p>
          <a:p>
            <a:pPr marL="285750" indent="-28575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uk-UA" sz="1600" dirty="0" smtClean="0">
                <a:latin typeface="+mj-lt"/>
              </a:rPr>
              <a:t>мережа </a:t>
            </a:r>
            <a:r>
              <a:rPr lang="uk-UA" sz="1600" dirty="0">
                <a:latin typeface="+mj-lt"/>
              </a:rPr>
              <a:t>фірмових магазинів;</a:t>
            </a:r>
          </a:p>
          <a:p>
            <a:pPr marL="285750" indent="-28575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uk-UA" sz="1600" dirty="0" smtClean="0">
                <a:latin typeface="+mj-lt"/>
              </a:rPr>
              <a:t>власний </a:t>
            </a:r>
            <a:r>
              <a:rPr lang="uk-UA" sz="1600" dirty="0">
                <a:latin typeface="+mj-lt"/>
              </a:rPr>
              <a:t>автопарк (більше </a:t>
            </a:r>
            <a:r>
              <a:rPr lang="uk-UA" sz="1600" dirty="0" smtClean="0">
                <a:latin typeface="+mj-lt"/>
              </a:rPr>
              <a:t>155 </a:t>
            </a:r>
            <a:r>
              <a:rPr lang="uk-UA" sz="1600" dirty="0">
                <a:latin typeface="+mj-lt"/>
              </a:rPr>
              <a:t>автомобілів різної вантажопідйомності);</a:t>
            </a:r>
          </a:p>
          <a:p>
            <a:pPr marL="285750" indent="-28575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uk-UA" sz="1600" dirty="0" smtClean="0">
                <a:latin typeface="+mj-lt"/>
              </a:rPr>
              <a:t>налагоджена </a:t>
            </a:r>
            <a:r>
              <a:rPr lang="uk-UA" sz="1600" dirty="0">
                <a:latin typeface="+mj-lt"/>
              </a:rPr>
              <a:t>система логістики;</a:t>
            </a:r>
          </a:p>
          <a:p>
            <a:pPr marL="285750" indent="-28575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uk-UA" sz="1600" dirty="0" smtClean="0">
                <a:latin typeface="+mj-lt"/>
              </a:rPr>
              <a:t>знання </a:t>
            </a:r>
            <a:r>
              <a:rPr lang="uk-UA" sz="1600" dirty="0">
                <a:latin typeface="+mj-lt"/>
              </a:rPr>
              <a:t>компанії на ринку, як надійного партнера (диплом “Гвардія 500” за перемогу у рейтингу найбільших компаній України у номінації “Громадське визнання”);</a:t>
            </a:r>
          </a:p>
          <a:p>
            <a:pPr marL="285750" indent="-28575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uk-UA" sz="1600" dirty="0" smtClean="0">
                <a:latin typeface="+mj-lt"/>
              </a:rPr>
              <a:t>багаторічний </a:t>
            </a:r>
            <a:r>
              <a:rPr lang="uk-UA" sz="1600" dirty="0">
                <a:latin typeface="+mj-lt"/>
              </a:rPr>
              <a:t>досвід </a:t>
            </a:r>
            <a:r>
              <a:rPr lang="uk-UA" sz="1600" dirty="0" err="1" smtClean="0">
                <a:latin typeface="+mj-lt"/>
              </a:rPr>
              <a:t>дистрибутора</a:t>
            </a:r>
            <a:r>
              <a:rPr lang="uk-UA" sz="1600" dirty="0" smtClean="0">
                <a:latin typeface="+mj-lt"/>
              </a:rPr>
              <a:t> (більше </a:t>
            </a:r>
            <a:r>
              <a:rPr lang="en-US" sz="1600" dirty="0" smtClean="0">
                <a:latin typeface="+mj-lt"/>
              </a:rPr>
              <a:t>20</a:t>
            </a:r>
            <a:r>
              <a:rPr lang="uk-UA" sz="1600" dirty="0" smtClean="0">
                <a:latin typeface="+mj-lt"/>
              </a:rPr>
              <a:t> років);</a:t>
            </a:r>
            <a:endParaRPr lang="uk-UA" sz="1600" dirty="0">
              <a:latin typeface="+mj-lt"/>
            </a:endParaRPr>
          </a:p>
          <a:p>
            <a:pPr marL="285750" indent="-28575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uk-UA" sz="1600" dirty="0" smtClean="0">
                <a:latin typeface="+mj-lt"/>
              </a:rPr>
              <a:t>фінансова стабільність;</a:t>
            </a:r>
            <a:endParaRPr lang="uk-UA" sz="1600" dirty="0">
              <a:latin typeface="+mj-lt"/>
            </a:endParaRPr>
          </a:p>
          <a:p>
            <a:pPr marL="285750" indent="-28575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uk-UA" sz="1600" dirty="0">
                <a:latin typeface="+mj-lt"/>
              </a:rPr>
              <a:t>висококваліфікований персонал та його мотивація;</a:t>
            </a:r>
          </a:p>
          <a:p>
            <a:pPr marL="285750" indent="-28575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uk-UA" sz="1600" dirty="0" smtClean="0">
                <a:latin typeface="+mj-lt"/>
              </a:rPr>
              <a:t>великий </a:t>
            </a:r>
            <a:r>
              <a:rPr lang="uk-UA" sz="1600" dirty="0">
                <a:latin typeface="+mj-lt"/>
              </a:rPr>
              <a:t>асортимент продукції </a:t>
            </a:r>
            <a:r>
              <a:rPr lang="uk-UA" sz="1600" dirty="0" smtClean="0">
                <a:latin typeface="+mj-lt"/>
              </a:rPr>
              <a:t>;</a:t>
            </a:r>
          </a:p>
          <a:p>
            <a:pPr marL="285750" indent="-28575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uk-UA" sz="1600" dirty="0" smtClean="0">
                <a:latin typeface="+mj-lt"/>
              </a:rPr>
              <a:t>відомі </a:t>
            </a:r>
            <a:r>
              <a:rPr lang="uk-UA" sz="1600" dirty="0">
                <a:latin typeface="+mj-lt"/>
              </a:rPr>
              <a:t>торгові </a:t>
            </a:r>
            <a:r>
              <a:rPr lang="uk-UA" sz="1600" dirty="0" smtClean="0">
                <a:latin typeface="+mj-lt"/>
              </a:rPr>
              <a:t>марки.</a:t>
            </a:r>
            <a:endParaRPr lang="uk-UA" sz="1600" dirty="0">
              <a:latin typeface="+mj-lt"/>
            </a:endParaRPr>
          </a:p>
          <a:p>
            <a:pPr marL="285750" indent="-285750" algn="just">
              <a:spcBef>
                <a:spcPct val="20000"/>
              </a:spcBef>
              <a:buFont typeface="Wingdings" pitchFamily="2" charset="2"/>
              <a:buChar char="ü"/>
            </a:pPr>
            <a:endParaRPr lang="uk-UA" sz="1400" dirty="0">
              <a:latin typeface="Pragmatica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2915816" y="1268760"/>
            <a:ext cx="4541837" cy="503238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uk-UA" sz="3000" b="1" dirty="0">
                <a:solidFill>
                  <a:schemeClr val="accent1">
                    <a:lumMod val="90000"/>
                    <a:lumOff val="10000"/>
                  </a:schemeClr>
                </a:solidFill>
                <a:latin typeface="+mn-lt"/>
              </a:rPr>
              <a:t>Наші </a:t>
            </a:r>
            <a:r>
              <a:rPr lang="uk-UA" sz="30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n-lt"/>
              </a:rPr>
              <a:t>переваги:</a:t>
            </a:r>
            <a:endParaRPr lang="ru-RU" sz="3000" b="1" dirty="0">
              <a:solidFill>
                <a:schemeClr val="accent1">
                  <a:lumMod val="90000"/>
                  <a:lumOff val="10000"/>
                </a:schemeClr>
              </a:solidFill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2" y="2077988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Morokhovych\Downloads\PTD LOGO round ukr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78" y="620687"/>
            <a:ext cx="103822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67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Morokhovych\Downloads\PTD LOGO round ukr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78" y="620687"/>
            <a:ext cx="1038225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827584" y="6093296"/>
            <a:ext cx="7772400" cy="51593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500" i="1" dirty="0"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agmatica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84" y="1772319"/>
            <a:ext cx="7481291" cy="43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6918920" cy="935607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/>
              <a:t>          Місцезнаходження :</a:t>
            </a:r>
            <a:endParaRPr lang="uk-UA" sz="4400" dirty="0"/>
          </a:p>
        </p:txBody>
      </p:sp>
      <p:sp>
        <p:nvSpPr>
          <p:cNvPr id="8" name="Підзаголовок 7"/>
          <p:cNvSpPr>
            <a:spLocks noGrp="1"/>
          </p:cNvSpPr>
          <p:nvPr>
            <p:ph type="subTitle" idx="1"/>
          </p:nvPr>
        </p:nvSpPr>
        <p:spPr>
          <a:xfrm>
            <a:off x="533400" y="4935416"/>
            <a:ext cx="7854696" cy="4571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73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679947"/>
            <a:ext cx="7772400" cy="515938"/>
          </a:xfrm>
        </p:spPr>
        <p:txBody>
          <a:bodyPr>
            <a:noAutofit/>
          </a:bodyPr>
          <a:lstStyle/>
          <a:p>
            <a:pPr algn="ctr"/>
            <a:r>
              <a:rPr lang="ru-RU" sz="3500" b="1" i="1" dirty="0" err="1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>Співпраця</a:t>
            </a:r>
            <a:r>
              <a:rPr lang="ru-RU" sz="3500" b="1" i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> з нами - </a:t>
            </a:r>
            <a:r>
              <a:rPr lang="ru-RU" sz="3500" b="1" i="1" dirty="0" err="1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>це</a:t>
            </a:r>
            <a:r>
              <a:rPr lang="ru-RU" sz="3500" b="1" i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> ваш </a:t>
            </a:r>
            <a:r>
              <a:rPr lang="ru-RU" sz="3500" b="1" i="1" dirty="0" err="1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>успіх</a:t>
            </a:r>
            <a:r>
              <a:rPr lang="ru-RU" sz="3500" b="1" i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>!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298401" y="3933056"/>
            <a:ext cx="863917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uk-UA" sz="2800" b="1" i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>Ваш надійний партнер – </a:t>
            </a:r>
          </a:p>
          <a:p>
            <a:pPr marL="342900" indent="-342900" algn="ctr">
              <a:spcBef>
                <a:spcPct val="20000"/>
              </a:spcBef>
            </a:pPr>
            <a:r>
              <a:rPr lang="uk-UA" sz="2800" b="1" i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>“Прикарпатський торговий дім</a:t>
            </a:r>
            <a:r>
              <a:rPr lang="uk-UA" sz="28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agmatica" pitchFamily="34" charset="0"/>
              </a:rPr>
              <a:t>”</a:t>
            </a:r>
          </a:p>
          <a:p>
            <a:pPr marL="342900" indent="-342900" algn="ctr">
              <a:spcBef>
                <a:spcPct val="20000"/>
              </a:spcBef>
            </a:pPr>
            <a:endParaRPr lang="ru-RU" sz="2800" b="1" i="1" dirty="0"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agmatica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565920" y="2948553"/>
            <a:ext cx="5953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uk-UA" sz="3000" dirty="0" smtClean="0">
                <a:solidFill>
                  <a:prstClr val="black"/>
                </a:solidFill>
              </a:rPr>
              <a:t>Дякуємо </a:t>
            </a:r>
            <a:r>
              <a:rPr lang="uk-UA" sz="3000" dirty="0">
                <a:solidFill>
                  <a:prstClr val="black"/>
                </a:solidFill>
              </a:rPr>
              <a:t>за увагу!</a:t>
            </a:r>
          </a:p>
        </p:txBody>
      </p:sp>
      <p:pic>
        <p:nvPicPr>
          <p:cNvPr id="5" name="Рисунок 4" descr="C:\Users\Morokhovych\Downloads\PTD LOGO round ukr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78" y="620687"/>
            <a:ext cx="103822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465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11560" y="2564904"/>
            <a:ext cx="7560840" cy="3888432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Wingdings" pitchFamily="2" charset="2"/>
              <a:buChar char="ü"/>
            </a:pPr>
            <a:r>
              <a:rPr lang="uk-UA" sz="27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3</a:t>
            </a:r>
            <a:r>
              <a:rPr lang="uk-UA" sz="2700" dirty="0" smtClean="0">
                <a:latin typeface="+mj-lt"/>
              </a:rPr>
              <a:t> </a:t>
            </a:r>
            <a:r>
              <a:rPr lang="uk-UA" sz="2700" dirty="0" smtClean="0">
                <a:latin typeface="+mj-lt"/>
              </a:rPr>
              <a:t>філії,</a:t>
            </a:r>
            <a:r>
              <a:rPr lang="uk-UA" sz="2700" dirty="0">
                <a:solidFill>
                  <a:schemeClr val="accent2"/>
                </a:solidFill>
                <a:latin typeface="+mj-lt"/>
              </a:rPr>
              <a:t>8</a:t>
            </a:r>
            <a:r>
              <a:rPr lang="uk-UA" sz="2700" dirty="0" smtClean="0">
                <a:latin typeface="+mj-lt"/>
              </a:rPr>
              <a:t> </a:t>
            </a:r>
            <a:r>
              <a:rPr lang="uk-UA" sz="2700" dirty="0" smtClean="0">
                <a:latin typeface="+mj-lt"/>
              </a:rPr>
              <a:t>фірмових магазинів в </a:t>
            </a:r>
            <a:r>
              <a:rPr lang="uk-UA" sz="2700" dirty="0" err="1" smtClean="0">
                <a:latin typeface="+mj-lt"/>
              </a:rPr>
              <a:t>м.Івано-Франківську</a:t>
            </a:r>
            <a:r>
              <a:rPr lang="uk-UA" sz="2700" dirty="0" smtClean="0">
                <a:latin typeface="+mj-lt"/>
              </a:rPr>
              <a:t> </a:t>
            </a:r>
            <a:r>
              <a:rPr lang="uk-UA" sz="2700" dirty="0">
                <a:latin typeface="+mj-lt"/>
              </a:rPr>
              <a:t>та в районних центрах </a:t>
            </a:r>
            <a:r>
              <a:rPr lang="uk-UA" sz="2700" dirty="0" smtClean="0">
                <a:latin typeface="+mj-lt"/>
              </a:rPr>
              <a:t>області;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uk-UA" sz="2700" dirty="0">
                <a:latin typeface="+mj-lt"/>
              </a:rPr>
              <a:t>л</a:t>
            </a:r>
            <a:r>
              <a:rPr lang="uk-UA" sz="2700" dirty="0" smtClean="0">
                <a:latin typeface="+mj-lt"/>
              </a:rPr>
              <a:t>огістичні склади у </a:t>
            </a:r>
            <a:r>
              <a:rPr lang="uk-UA" sz="2700" dirty="0" err="1" smtClean="0">
                <a:latin typeface="+mj-lt"/>
              </a:rPr>
              <a:t>м.Івано-Франківську</a:t>
            </a:r>
            <a:r>
              <a:rPr lang="uk-UA" sz="2700" dirty="0" smtClean="0">
                <a:latin typeface="+mj-lt"/>
              </a:rPr>
              <a:t> та області;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uk-UA" sz="27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95</a:t>
            </a:r>
            <a:r>
              <a:rPr lang="uk-UA" sz="27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0</a:t>
            </a:r>
            <a:r>
              <a:rPr lang="uk-UA" sz="2700" dirty="0" smtClean="0">
                <a:latin typeface="+mj-lt"/>
              </a:rPr>
              <a:t> </a:t>
            </a:r>
            <a:r>
              <a:rPr lang="uk-UA" sz="2700" dirty="0" smtClean="0">
                <a:latin typeface="+mj-lt"/>
              </a:rPr>
              <a:t>працівників </a:t>
            </a:r>
            <a:r>
              <a:rPr lang="uk-UA" sz="2700" dirty="0">
                <a:latin typeface="+mj-lt"/>
              </a:rPr>
              <a:t>різних </a:t>
            </a:r>
            <a:r>
              <a:rPr lang="uk-UA" sz="2700" dirty="0" smtClean="0">
                <a:latin typeface="+mj-lt"/>
              </a:rPr>
              <a:t>спеціальностей;</a:t>
            </a:r>
            <a:endParaRPr lang="uk-UA" sz="2700" dirty="0">
              <a:latin typeface="+mj-lt"/>
            </a:endParaRPr>
          </a:p>
          <a:p>
            <a:pPr marL="457200" indent="-457200" algn="l">
              <a:buFont typeface="Wingdings" pitchFamily="2" charset="2"/>
              <a:buChar char="ü"/>
            </a:pPr>
            <a:r>
              <a:rPr lang="uk-UA" sz="27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270 </a:t>
            </a:r>
            <a:r>
              <a:rPr lang="uk-UA" sz="2700" dirty="0" smtClean="0">
                <a:latin typeface="+mj-lt"/>
              </a:rPr>
              <a:t> працівників дистрибуції, </a:t>
            </a:r>
            <a:endParaRPr lang="en-US" sz="2700" dirty="0" smtClean="0">
              <a:latin typeface="+mj-lt"/>
            </a:endParaRPr>
          </a:p>
          <a:p>
            <a:pPr marL="457200" indent="-457200" algn="l">
              <a:buFont typeface="Wingdings" pitchFamily="2" charset="2"/>
              <a:buChar char="ü"/>
            </a:pPr>
            <a:r>
              <a:rPr lang="uk-UA" sz="27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155</a:t>
            </a:r>
            <a:r>
              <a:rPr lang="uk-UA" sz="2700" dirty="0" smtClean="0">
                <a:latin typeface="+mj-lt"/>
              </a:rPr>
              <a:t> одиниць транспорту;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uk-UA" sz="27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3500</a:t>
            </a:r>
            <a:r>
              <a:rPr lang="uk-UA" sz="2700" dirty="0" smtClean="0">
                <a:latin typeface="+mj-lt"/>
              </a:rPr>
              <a:t> кількість</a:t>
            </a:r>
            <a:r>
              <a:rPr lang="en-US" sz="2700" dirty="0" smtClean="0">
                <a:latin typeface="+mj-lt"/>
              </a:rPr>
              <a:t> </a:t>
            </a:r>
            <a:r>
              <a:rPr lang="uk-UA" sz="2700" dirty="0" smtClean="0">
                <a:latin typeface="+mj-lt"/>
              </a:rPr>
              <a:t>активних </a:t>
            </a:r>
            <a:r>
              <a:rPr lang="uk-UA" sz="2700" dirty="0">
                <a:latin typeface="+mj-lt"/>
              </a:rPr>
              <a:t>торгових </a:t>
            </a:r>
            <a:r>
              <a:rPr lang="uk-UA" sz="2700" dirty="0" smtClean="0">
                <a:latin typeface="+mj-lt"/>
              </a:rPr>
              <a:t>точок;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uk-UA" sz="2700" dirty="0" smtClean="0">
                <a:latin typeface="+mj-lt"/>
              </a:rPr>
              <a:t>понад </a:t>
            </a:r>
            <a:r>
              <a:rPr lang="uk-UA" sz="27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23500</a:t>
            </a:r>
            <a:r>
              <a:rPr lang="uk-UA" sz="2700" dirty="0" smtClean="0">
                <a:latin typeface="+mj-lt"/>
              </a:rPr>
              <a:t> </a:t>
            </a:r>
            <a:r>
              <a:rPr lang="uk-UA" sz="2700" dirty="0">
                <a:latin typeface="+mj-lt"/>
              </a:rPr>
              <a:t>кв. </a:t>
            </a:r>
            <a:r>
              <a:rPr lang="uk-UA" sz="2700" dirty="0" smtClean="0">
                <a:latin typeface="+mj-lt"/>
              </a:rPr>
              <a:t>метрів складських </a:t>
            </a:r>
            <a:r>
              <a:rPr lang="uk-UA" sz="2700" dirty="0">
                <a:latin typeface="+mj-lt"/>
              </a:rPr>
              <a:t>та офісних </a:t>
            </a:r>
            <a:r>
              <a:rPr lang="uk-UA" sz="2700" dirty="0" smtClean="0">
                <a:latin typeface="+mj-lt"/>
              </a:rPr>
              <a:t>приміщень;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uk-UA" sz="2700" dirty="0">
                <a:latin typeface="+mj-lt"/>
              </a:rPr>
              <a:t>в</a:t>
            </a:r>
            <a:r>
              <a:rPr lang="uk-UA" sz="2700" dirty="0" smtClean="0">
                <a:latin typeface="+mj-lt"/>
              </a:rPr>
              <a:t>ласний  автопарк </a:t>
            </a:r>
            <a:r>
              <a:rPr lang="uk-UA" sz="2700" dirty="0">
                <a:latin typeface="+mj-lt"/>
              </a:rPr>
              <a:t>та </a:t>
            </a:r>
            <a:r>
              <a:rPr lang="uk-UA" sz="2700" dirty="0" smtClean="0">
                <a:latin typeface="+mj-lt"/>
              </a:rPr>
              <a:t>власна ремонтна база;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uk-UA" sz="2700" dirty="0">
                <a:latin typeface="+mj-lt"/>
              </a:rPr>
              <a:t>п</a:t>
            </a:r>
            <a:r>
              <a:rPr lang="uk-UA" sz="2700" dirty="0" smtClean="0">
                <a:latin typeface="+mj-lt"/>
              </a:rPr>
              <a:t>онад </a:t>
            </a:r>
            <a:r>
              <a:rPr lang="uk-UA" sz="27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6</a:t>
            </a:r>
            <a:r>
              <a:rPr lang="uk-UA" sz="27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0</a:t>
            </a:r>
            <a:r>
              <a:rPr lang="uk-UA" sz="2700" dirty="0" smtClean="0">
                <a:latin typeface="+mj-lt"/>
              </a:rPr>
              <a:t> </a:t>
            </a:r>
            <a:r>
              <a:rPr lang="uk-UA" sz="2700" dirty="0">
                <a:latin typeface="+mj-lt"/>
              </a:rPr>
              <a:t>вітчизняних та зарубіжних компаній-виробників продуктів харчування, алкогольних та безалкогольних </a:t>
            </a:r>
            <a:r>
              <a:rPr lang="uk-UA" sz="2700" dirty="0" smtClean="0">
                <a:latin typeface="+mj-lt"/>
              </a:rPr>
              <a:t>напоїв;</a:t>
            </a:r>
          </a:p>
          <a:p>
            <a:pPr marL="457200" indent="-457200" algn="l">
              <a:buFont typeface="Wingdings" pitchFamily="2" charset="2"/>
              <a:buChar char="ü"/>
            </a:pPr>
            <a:r>
              <a:rPr lang="uk-UA" sz="2700" dirty="0" smtClean="0">
                <a:latin typeface="+mj-lt"/>
              </a:rPr>
              <a:t>Річний об</a:t>
            </a:r>
            <a:r>
              <a:rPr lang="en-US" sz="2700" dirty="0" smtClean="0">
                <a:latin typeface="+mj-lt"/>
              </a:rPr>
              <a:t>’</a:t>
            </a:r>
            <a:r>
              <a:rPr lang="uk-UA" sz="2700" dirty="0" err="1" smtClean="0">
                <a:latin typeface="+mj-lt"/>
              </a:rPr>
              <a:t>єм</a:t>
            </a:r>
            <a:r>
              <a:rPr lang="uk-UA" sz="2700" dirty="0" smtClean="0">
                <a:latin typeface="+mj-lt"/>
              </a:rPr>
              <a:t> продаж становить 1 млрд. </a:t>
            </a:r>
            <a:r>
              <a:rPr lang="uk-UA" sz="2700" dirty="0">
                <a:latin typeface="+mj-lt"/>
              </a:rPr>
              <a:t>г</a:t>
            </a:r>
            <a:r>
              <a:rPr lang="uk-UA" sz="2700" dirty="0" smtClean="0">
                <a:latin typeface="+mj-lt"/>
              </a:rPr>
              <a:t>рн. .</a:t>
            </a:r>
          </a:p>
          <a:p>
            <a:pPr marL="457200" indent="-457200" algn="l">
              <a:buFont typeface="Wingdings" pitchFamily="2" charset="2"/>
              <a:buChar char="ü"/>
            </a:pPr>
            <a:endParaRPr lang="uk-UA" sz="2700" dirty="0" smtClean="0">
              <a:latin typeface="+mj-lt"/>
            </a:endParaRPr>
          </a:p>
          <a:p>
            <a:pPr marL="457200" indent="-457200" algn="l">
              <a:buFont typeface="Wingdings" pitchFamily="2" charset="2"/>
              <a:buChar char="ü"/>
            </a:pPr>
            <a:endParaRPr lang="uk-UA" sz="2800" dirty="0" smtClean="0">
              <a:latin typeface="+mj-lt"/>
            </a:endParaRPr>
          </a:p>
          <a:p>
            <a:pPr marL="180975" indent="-180975" algn="l">
              <a:buFontTx/>
              <a:buChar char="•"/>
            </a:pPr>
            <a:endParaRPr lang="uk-UA" sz="2800" dirty="0" smtClean="0">
              <a:latin typeface="Pragmatica" pitchFamily="34" charset="0"/>
            </a:endParaRPr>
          </a:p>
          <a:p>
            <a:pPr algn="l"/>
            <a:endParaRPr lang="uk-UA" dirty="0"/>
          </a:p>
        </p:txBody>
      </p:sp>
      <p:sp>
        <p:nvSpPr>
          <p:cNvPr id="6" name="Прямокутник 5"/>
          <p:cNvSpPr/>
          <p:nvPr/>
        </p:nvSpPr>
        <p:spPr>
          <a:xfrm>
            <a:off x="278530" y="1312892"/>
            <a:ext cx="78938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 «ПРИКАРПАТСЬКИЙ ТОРГОВИЙ ДІМ» </a:t>
            </a:r>
            <a:r>
              <a:rPr lang="ru-RU" sz="3500" b="1" dirty="0" err="1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3500" b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sz="3500" dirty="0"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:\Users\Morokhovych\Downloads\PTD LOGO round ukr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78" y="620687"/>
            <a:ext cx="103822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816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3578" y="764704"/>
            <a:ext cx="5112568" cy="672753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Історія</a:t>
            </a:r>
            <a:r>
              <a:rPr lang="ru-RU" sz="4000" b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4000" b="1" dirty="0" err="1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компанії</a:t>
            </a:r>
            <a:endParaRPr lang="ru-RU" sz="3800" b="1" dirty="0"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848" y="1582921"/>
            <a:ext cx="8229600" cy="2209836"/>
          </a:xfrm>
          <a:noFill/>
          <a:ln/>
        </p:spPr>
        <p:txBody>
          <a:bodyPr>
            <a:spAutoFit/>
          </a:bodyPr>
          <a:lstStyle/>
          <a:p>
            <a:pPr marL="1588" indent="263525" algn="just">
              <a:lnSpc>
                <a:spcPct val="80000"/>
              </a:lnSpc>
            </a:pPr>
            <a:r>
              <a:rPr lang="ru-RU" sz="1600" dirty="0">
                <a:latin typeface="+mj-lt"/>
              </a:rPr>
              <a:t>Почавши </a:t>
            </a:r>
            <a:r>
              <a:rPr lang="ru-RU" sz="1600" dirty="0" err="1">
                <a:latin typeface="+mj-lt"/>
              </a:rPr>
              <a:t>працювати</a:t>
            </a:r>
            <a:r>
              <a:rPr lang="ru-RU" sz="1600" dirty="0">
                <a:latin typeface="+mj-lt"/>
              </a:rPr>
              <a:t> у 1996 </a:t>
            </a:r>
            <a:r>
              <a:rPr lang="ru-RU" sz="1600" dirty="0" err="1">
                <a:latin typeface="+mj-lt"/>
              </a:rPr>
              <a:t>році</a:t>
            </a:r>
            <a:r>
              <a:rPr lang="ru-RU" sz="1600" dirty="0">
                <a:latin typeface="+mj-lt"/>
              </a:rPr>
              <a:t>, ТОВ «</a:t>
            </a:r>
            <a:r>
              <a:rPr lang="ru-RU" sz="1600" dirty="0" err="1">
                <a:latin typeface="+mj-lt"/>
              </a:rPr>
              <a:t>Прикарпатський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торговий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дім</a:t>
            </a:r>
            <a:r>
              <a:rPr lang="ru-RU" sz="1600" dirty="0">
                <a:latin typeface="+mj-lt"/>
              </a:rPr>
              <a:t>» </a:t>
            </a:r>
            <a:r>
              <a:rPr lang="ru-RU" sz="1600" dirty="0" err="1">
                <a:latin typeface="+mj-lt"/>
              </a:rPr>
              <a:t>швидкими</a:t>
            </a:r>
            <a:r>
              <a:rPr lang="ru-RU" sz="1600" dirty="0">
                <a:latin typeface="+mj-lt"/>
              </a:rPr>
              <a:t> темпами </a:t>
            </a:r>
            <a:r>
              <a:rPr lang="ru-RU" sz="1600" dirty="0" err="1">
                <a:latin typeface="+mj-lt"/>
              </a:rPr>
              <a:t>розвитку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надійно</a:t>
            </a:r>
            <a:r>
              <a:rPr lang="ru-RU" sz="1600" dirty="0">
                <a:latin typeface="+mj-lt"/>
              </a:rPr>
              <a:t> і заслужено </a:t>
            </a:r>
            <a:r>
              <a:rPr lang="ru-RU" sz="1600" dirty="0" err="1" smtClean="0">
                <a:latin typeface="+mj-lt"/>
              </a:rPr>
              <a:t>забезпечив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собі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місце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серед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провідних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підприємств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Західного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регіону</a:t>
            </a:r>
            <a:r>
              <a:rPr lang="ru-RU" sz="1600" dirty="0">
                <a:latin typeface="+mj-lt"/>
              </a:rPr>
              <a:t> з </a:t>
            </a:r>
            <a:r>
              <a:rPr lang="ru-RU" sz="1600" dirty="0" err="1">
                <a:latin typeface="+mj-lt"/>
              </a:rPr>
              <a:t>аналогічною</a:t>
            </a:r>
            <a:r>
              <a:rPr lang="ru-RU" sz="1600" dirty="0">
                <a:latin typeface="+mj-lt"/>
              </a:rPr>
              <a:t> формою </a:t>
            </a:r>
            <a:r>
              <a:rPr lang="ru-RU" sz="1600" dirty="0" err="1">
                <a:latin typeface="+mj-lt"/>
              </a:rPr>
              <a:t>діяльності</a:t>
            </a:r>
            <a:r>
              <a:rPr lang="ru-RU" sz="1600" dirty="0">
                <a:latin typeface="+mj-lt"/>
              </a:rPr>
              <a:t>. </a:t>
            </a:r>
            <a:endParaRPr lang="en-US" sz="1600" dirty="0" smtClean="0">
              <a:latin typeface="+mj-lt"/>
            </a:endParaRPr>
          </a:p>
          <a:p>
            <a:pPr marL="1588" indent="263525" algn="just">
              <a:lnSpc>
                <a:spcPct val="80000"/>
              </a:lnSpc>
            </a:pPr>
            <a:r>
              <a:rPr lang="ru-RU" sz="1600" dirty="0" err="1" smtClean="0">
                <a:latin typeface="+mj-lt"/>
              </a:rPr>
              <a:t>Генеральний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напрямок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роботи</a:t>
            </a:r>
            <a:r>
              <a:rPr lang="ru-RU" sz="1600" dirty="0">
                <a:latin typeface="+mj-lt"/>
              </a:rPr>
              <a:t> —</a:t>
            </a:r>
            <a:r>
              <a:rPr lang="en-US" sz="1600" dirty="0">
                <a:latin typeface="+mj-lt"/>
              </a:rPr>
              <a:t> </a:t>
            </a:r>
            <a:r>
              <a:rPr lang="uk-UA" sz="1600" dirty="0">
                <a:latin typeface="+mj-lt"/>
              </a:rPr>
              <a:t>дистрибуція </a:t>
            </a:r>
            <a:r>
              <a:rPr lang="ru-RU" sz="1600" dirty="0" err="1">
                <a:latin typeface="+mj-lt"/>
              </a:rPr>
              <a:t>продуктів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харчування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алкогольних</a:t>
            </a:r>
            <a:r>
              <a:rPr lang="ru-RU" sz="1600" dirty="0">
                <a:latin typeface="+mj-lt"/>
              </a:rPr>
              <a:t> </a:t>
            </a:r>
            <a:r>
              <a:rPr lang="uk-UA" sz="1600" dirty="0">
                <a:latin typeface="+mj-lt"/>
              </a:rPr>
              <a:t>та безалкогольних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напоїв</a:t>
            </a:r>
            <a:r>
              <a:rPr lang="ru-RU" sz="1600" dirty="0">
                <a:latin typeface="+mj-lt"/>
              </a:rPr>
              <a:t>, а </a:t>
            </a:r>
            <a:r>
              <a:rPr lang="ru-RU" sz="1600" dirty="0" err="1">
                <a:latin typeface="+mj-lt"/>
              </a:rPr>
              <a:t>також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роздрібна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торгівля</a:t>
            </a:r>
            <a:r>
              <a:rPr lang="ru-RU" sz="1600" dirty="0">
                <a:latin typeface="+mj-lt"/>
              </a:rPr>
              <a:t>. </a:t>
            </a:r>
            <a:r>
              <a:rPr lang="ru-RU" sz="1600" dirty="0" err="1">
                <a:latin typeface="+mj-lt"/>
              </a:rPr>
              <a:t>Товари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які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пропонуються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споживачам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відзначаються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високою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якістю</a:t>
            </a:r>
            <a:r>
              <a:rPr lang="ru-RU" sz="1600" dirty="0">
                <a:latin typeface="+mj-lt"/>
              </a:rPr>
              <a:t> і </a:t>
            </a:r>
            <a:r>
              <a:rPr lang="ru-RU" sz="1600" dirty="0" err="1">
                <a:latin typeface="+mj-lt"/>
              </a:rPr>
              <a:t>прийнятною</a:t>
            </a:r>
            <a:r>
              <a:rPr lang="ru-RU" sz="1600" dirty="0">
                <a:latin typeface="+mj-lt"/>
              </a:rPr>
              <a:t> для </a:t>
            </a:r>
            <a:r>
              <a:rPr lang="ru-RU" sz="1600" dirty="0" err="1">
                <a:latin typeface="+mj-lt"/>
              </a:rPr>
              <a:t>найширшого</a:t>
            </a:r>
            <a:r>
              <a:rPr lang="ru-RU" sz="1600" dirty="0">
                <a:latin typeface="+mj-lt"/>
              </a:rPr>
              <a:t> кола </a:t>
            </a:r>
            <a:r>
              <a:rPr lang="ru-RU" sz="1600" dirty="0" err="1">
                <a:latin typeface="+mj-lt"/>
              </a:rPr>
              <a:t>споживачів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ціною</a:t>
            </a:r>
            <a:r>
              <a:rPr lang="ru-RU" sz="1600" dirty="0">
                <a:latin typeface="+mj-lt"/>
              </a:rPr>
              <a:t>. </a:t>
            </a:r>
            <a:endParaRPr lang="ru-RU" sz="1600" dirty="0" smtClean="0">
              <a:latin typeface="+mj-lt"/>
            </a:endParaRPr>
          </a:p>
          <a:p>
            <a:pPr marL="1588" indent="263525" algn="just">
              <a:lnSpc>
                <a:spcPct val="80000"/>
              </a:lnSpc>
            </a:pPr>
            <a:r>
              <a:rPr lang="ru-RU" sz="1600" dirty="0" err="1" smtClean="0">
                <a:latin typeface="+mj-lt"/>
              </a:rPr>
              <a:t>Власне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виробництво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горілки</a:t>
            </a:r>
            <a:r>
              <a:rPr lang="ru-RU" sz="1600" dirty="0" smtClean="0">
                <a:latin typeface="+mj-lt"/>
              </a:rPr>
              <a:t> - </a:t>
            </a:r>
            <a:r>
              <a:rPr lang="ru-RU" sz="1600" dirty="0" err="1" smtClean="0">
                <a:latin typeface="+mj-lt"/>
              </a:rPr>
              <a:t>ексклюзивна</a:t>
            </a:r>
            <a:r>
              <a:rPr lang="ru-RU" sz="1600" dirty="0" smtClean="0">
                <a:latin typeface="+mj-lt"/>
              </a:rPr>
              <a:t> ТМ «</a:t>
            </a:r>
            <a:r>
              <a:rPr lang="ru-RU" sz="1600" dirty="0" err="1" smtClean="0">
                <a:latin typeface="+mj-lt"/>
              </a:rPr>
              <a:t>Карпатська</a:t>
            </a:r>
            <a:r>
              <a:rPr lang="ru-RU" sz="1600" dirty="0" smtClean="0">
                <a:latin typeface="+mj-lt"/>
              </a:rPr>
              <a:t>», розлив на </a:t>
            </a:r>
            <a:r>
              <a:rPr lang="ru-RU" sz="1600" dirty="0" err="1" smtClean="0">
                <a:latin typeface="+mj-lt"/>
              </a:rPr>
              <a:t>орендованій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лінії</a:t>
            </a:r>
            <a:r>
              <a:rPr lang="ru-RU" sz="1600" dirty="0" smtClean="0">
                <a:latin typeface="+mj-lt"/>
              </a:rPr>
              <a:t>  </a:t>
            </a:r>
            <a:r>
              <a:rPr lang="ru-RU" sz="1600" dirty="0" err="1" smtClean="0">
                <a:latin typeface="+mj-lt"/>
              </a:rPr>
              <a:t>компанії</a:t>
            </a:r>
            <a:r>
              <a:rPr lang="ru-RU" sz="1600" dirty="0" smtClean="0">
                <a:latin typeface="+mj-lt"/>
              </a:rPr>
              <a:t>  «</a:t>
            </a:r>
            <a:r>
              <a:rPr lang="en-US" sz="1600" dirty="0" err="1" smtClean="0"/>
              <a:t>Nemiroff</a:t>
            </a:r>
            <a:r>
              <a:rPr lang="uk-UA" sz="1600" dirty="0" smtClean="0"/>
              <a:t>».</a:t>
            </a:r>
            <a:endParaRPr lang="ru-RU" sz="1600" dirty="0">
              <a:latin typeface="+mj-lt"/>
            </a:endParaRPr>
          </a:p>
          <a:p>
            <a:pPr marL="1588" indent="263525" algn="just">
              <a:lnSpc>
                <a:spcPct val="80000"/>
              </a:lnSpc>
            </a:pPr>
            <a:r>
              <a:rPr lang="ru-RU" sz="1600" dirty="0" smtClean="0">
                <a:latin typeface="+mj-lt"/>
              </a:rPr>
              <a:t>На </a:t>
            </a:r>
            <a:r>
              <a:rPr lang="ru-RU" sz="1600" dirty="0" err="1">
                <a:latin typeface="+mj-lt"/>
              </a:rPr>
              <a:t>сьогодні</a:t>
            </a:r>
            <a:r>
              <a:rPr lang="ru-RU" sz="1600" dirty="0">
                <a:latin typeface="+mj-lt"/>
              </a:rPr>
              <a:t> ТОВ «</a:t>
            </a:r>
            <a:r>
              <a:rPr lang="ru-RU" sz="1600" dirty="0" err="1">
                <a:latin typeface="+mj-lt"/>
              </a:rPr>
              <a:t>Прикарпатський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торговий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дім</a:t>
            </a:r>
            <a:r>
              <a:rPr lang="ru-RU" sz="1600" dirty="0">
                <a:latin typeface="+mj-lt"/>
              </a:rPr>
              <a:t>» є </a:t>
            </a:r>
            <a:r>
              <a:rPr lang="ru-RU" sz="1600" dirty="0" err="1">
                <a:latin typeface="+mj-lt"/>
              </a:rPr>
              <a:t>найбільшою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дистрибуційною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компанією</a:t>
            </a:r>
            <a:r>
              <a:rPr lang="ru-RU" sz="1600" dirty="0">
                <a:latin typeface="+mj-lt"/>
              </a:rPr>
              <a:t> не </a:t>
            </a:r>
            <a:r>
              <a:rPr lang="ru-RU" sz="1600" dirty="0" err="1">
                <a:latin typeface="+mj-lt"/>
              </a:rPr>
              <a:t>лише</a:t>
            </a:r>
            <a:r>
              <a:rPr lang="ru-RU" sz="1600" dirty="0">
                <a:latin typeface="+mj-lt"/>
              </a:rPr>
              <a:t> на </a:t>
            </a:r>
            <a:r>
              <a:rPr lang="ru-RU" sz="1600" dirty="0" err="1">
                <a:latin typeface="+mj-lt"/>
              </a:rPr>
              <a:t>Прикарпатті</a:t>
            </a:r>
            <a:r>
              <a:rPr lang="ru-RU" sz="1600" dirty="0">
                <a:latin typeface="+mj-lt"/>
              </a:rPr>
              <a:t>, але й у </a:t>
            </a:r>
            <a:r>
              <a:rPr lang="ru-RU" sz="1600" dirty="0" err="1">
                <a:latin typeface="+mj-lt"/>
              </a:rPr>
              <a:t>всій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Західній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Україні</a:t>
            </a:r>
            <a:r>
              <a:rPr lang="ru-RU" sz="1600" dirty="0">
                <a:latin typeface="+mj-lt"/>
              </a:rPr>
              <a:t>. </a:t>
            </a:r>
          </a:p>
        </p:txBody>
      </p:sp>
      <p:pic>
        <p:nvPicPr>
          <p:cNvPr id="4105" name="Picture 9" descr="off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96" y="3717032"/>
            <a:ext cx="27051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vol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052" y="3717032"/>
            <a:ext cx="27051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terytor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380" y="3717032"/>
            <a:ext cx="27051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Morokhovych\Downloads\PTD LOGO round ukr.bmp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780" y="602555"/>
            <a:ext cx="103822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917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02840" y="1340768"/>
            <a:ext cx="8229600" cy="274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588" indent="263525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1550" dirty="0">
                <a:latin typeface="+mj-lt"/>
              </a:rPr>
              <a:t>За час </a:t>
            </a:r>
            <a:r>
              <a:rPr lang="ru-RU" sz="1550" dirty="0" err="1">
                <a:latin typeface="+mj-lt"/>
              </a:rPr>
              <a:t>свого</a:t>
            </a:r>
            <a:r>
              <a:rPr lang="ru-RU" sz="1550" dirty="0">
                <a:latin typeface="+mj-lt"/>
              </a:rPr>
              <a:t> </a:t>
            </a:r>
            <a:r>
              <a:rPr lang="ru-RU" sz="1550" dirty="0" err="1">
                <a:latin typeface="+mj-lt"/>
              </a:rPr>
              <a:t>існування</a:t>
            </a:r>
            <a:r>
              <a:rPr lang="ru-RU" sz="1550" dirty="0">
                <a:latin typeface="+mj-lt"/>
              </a:rPr>
              <a:t> </a:t>
            </a:r>
            <a:r>
              <a:rPr lang="ru-RU" sz="1550" dirty="0" err="1">
                <a:latin typeface="+mj-lt"/>
              </a:rPr>
              <a:t>підприємство</a:t>
            </a:r>
            <a:r>
              <a:rPr lang="ru-RU" sz="1550" dirty="0">
                <a:latin typeface="+mj-lt"/>
              </a:rPr>
              <a:t> не </a:t>
            </a:r>
            <a:r>
              <a:rPr lang="ru-RU" sz="1550" dirty="0" err="1">
                <a:latin typeface="+mj-lt"/>
              </a:rPr>
              <a:t>лише</a:t>
            </a:r>
            <a:r>
              <a:rPr lang="ru-RU" sz="1550" dirty="0">
                <a:latin typeface="+mj-lt"/>
              </a:rPr>
              <a:t> стало </a:t>
            </a:r>
            <a:r>
              <a:rPr lang="ru-RU" sz="1550" dirty="0" err="1">
                <a:latin typeface="+mj-lt"/>
              </a:rPr>
              <a:t>лідером</a:t>
            </a:r>
            <a:r>
              <a:rPr lang="ru-RU" sz="1550" dirty="0">
                <a:latin typeface="+mj-lt"/>
              </a:rPr>
              <a:t> на </a:t>
            </a:r>
            <a:r>
              <a:rPr lang="ru-RU" sz="1550" dirty="0" err="1">
                <a:latin typeface="+mj-lt"/>
              </a:rPr>
              <a:t>з</a:t>
            </a:r>
            <a:r>
              <a:rPr lang="ru-RU" sz="1550" dirty="0" err="1" smtClean="0">
                <a:latin typeface="+mj-lt"/>
              </a:rPr>
              <a:t>ахідноукраїнському</a:t>
            </a:r>
            <a:r>
              <a:rPr lang="ru-RU" sz="1550" dirty="0" smtClean="0">
                <a:latin typeface="+mj-lt"/>
              </a:rPr>
              <a:t> </a:t>
            </a:r>
            <a:r>
              <a:rPr lang="ru-RU" sz="1550" dirty="0">
                <a:latin typeface="+mj-lt"/>
              </a:rPr>
              <a:t>ринку </a:t>
            </a:r>
            <a:r>
              <a:rPr lang="ru-RU" sz="1550" dirty="0" err="1">
                <a:latin typeface="+mj-lt"/>
              </a:rPr>
              <a:t>торгівлі</a:t>
            </a:r>
            <a:r>
              <a:rPr lang="ru-RU" sz="1550" dirty="0">
                <a:latin typeface="+mj-lt"/>
              </a:rPr>
              <a:t>, а й </a:t>
            </a:r>
            <a:r>
              <a:rPr lang="ru-RU" sz="1550" dirty="0" err="1">
                <a:latin typeface="+mj-lt"/>
              </a:rPr>
              <a:t>отримало</a:t>
            </a:r>
            <a:r>
              <a:rPr lang="ru-RU" sz="1550" dirty="0">
                <a:latin typeface="+mj-lt"/>
              </a:rPr>
              <a:t> диплом „</a:t>
            </a:r>
            <a:r>
              <a:rPr lang="ru-RU" sz="1550" dirty="0" err="1">
                <a:latin typeface="+mj-lt"/>
              </a:rPr>
              <a:t>Гвардія</a:t>
            </a:r>
            <a:r>
              <a:rPr lang="ru-RU" sz="1550" dirty="0">
                <a:latin typeface="+mj-lt"/>
              </a:rPr>
              <a:t> 500” за перемогу у рейтингу </a:t>
            </a:r>
            <a:r>
              <a:rPr lang="ru-RU" sz="1550" dirty="0" err="1">
                <a:latin typeface="+mj-lt"/>
              </a:rPr>
              <a:t>найбільших</a:t>
            </a:r>
            <a:r>
              <a:rPr lang="ru-RU" sz="1550" dirty="0">
                <a:latin typeface="+mj-lt"/>
              </a:rPr>
              <a:t> </a:t>
            </a:r>
            <a:r>
              <a:rPr lang="ru-RU" sz="1550" dirty="0" err="1">
                <a:latin typeface="+mj-lt"/>
              </a:rPr>
              <a:t>компаній</a:t>
            </a:r>
            <a:r>
              <a:rPr lang="ru-RU" sz="1550" dirty="0">
                <a:latin typeface="+mj-lt"/>
              </a:rPr>
              <a:t> </a:t>
            </a:r>
            <a:r>
              <a:rPr lang="ru-RU" sz="1550" dirty="0" err="1">
                <a:latin typeface="+mj-lt"/>
              </a:rPr>
              <a:t>України</a:t>
            </a:r>
            <a:r>
              <a:rPr lang="ru-RU" sz="1550" dirty="0">
                <a:latin typeface="+mj-lt"/>
              </a:rPr>
              <a:t> у </a:t>
            </a:r>
            <a:r>
              <a:rPr lang="ru-RU" sz="1550" dirty="0" err="1">
                <a:latin typeface="+mj-lt"/>
              </a:rPr>
              <a:t>номінації</a:t>
            </a:r>
            <a:r>
              <a:rPr lang="ru-RU" sz="1550" dirty="0">
                <a:latin typeface="+mj-lt"/>
              </a:rPr>
              <a:t> „</a:t>
            </a:r>
            <a:r>
              <a:rPr lang="ru-RU" sz="1550" dirty="0" err="1">
                <a:latin typeface="+mj-lt"/>
              </a:rPr>
              <a:t>Громадське</a:t>
            </a:r>
            <a:r>
              <a:rPr lang="ru-RU" sz="1550" dirty="0">
                <a:latin typeface="+mj-lt"/>
              </a:rPr>
              <a:t> </a:t>
            </a:r>
            <a:r>
              <a:rPr lang="ru-RU" sz="1550" dirty="0" err="1">
                <a:latin typeface="+mj-lt"/>
              </a:rPr>
              <a:t>визнання</a:t>
            </a:r>
            <a:r>
              <a:rPr lang="ru-RU" sz="1550" dirty="0">
                <a:latin typeface="+mj-lt"/>
              </a:rPr>
              <a:t>”. </a:t>
            </a:r>
            <a:r>
              <a:rPr lang="ru-RU" sz="1550" dirty="0" err="1">
                <a:latin typeface="+mj-lt"/>
              </a:rPr>
              <a:t>Нагороджено</a:t>
            </a:r>
            <a:r>
              <a:rPr lang="ru-RU" sz="1550" dirty="0">
                <a:latin typeface="+mj-lt"/>
              </a:rPr>
              <a:t> грамотами, </a:t>
            </a:r>
            <a:r>
              <a:rPr lang="ru-RU" sz="1550" dirty="0" err="1">
                <a:latin typeface="+mj-lt"/>
              </a:rPr>
              <a:t>сертифікатами</a:t>
            </a:r>
            <a:r>
              <a:rPr lang="ru-RU" sz="1550" dirty="0">
                <a:latin typeface="+mj-lt"/>
              </a:rPr>
              <a:t> та медалями </a:t>
            </a:r>
            <a:r>
              <a:rPr lang="ru-RU" sz="1550" dirty="0" err="1">
                <a:latin typeface="+mj-lt"/>
              </a:rPr>
              <a:t>Національного</a:t>
            </a:r>
            <a:r>
              <a:rPr lang="ru-RU" sz="1550" dirty="0">
                <a:latin typeface="+mj-lt"/>
              </a:rPr>
              <a:t> </a:t>
            </a:r>
            <a:r>
              <a:rPr lang="ru-RU" sz="1550" dirty="0" err="1">
                <a:latin typeface="+mj-lt"/>
              </a:rPr>
              <a:t>бізнес</a:t>
            </a:r>
            <a:r>
              <a:rPr lang="ru-RU" sz="1550" dirty="0">
                <a:latin typeface="+mj-lt"/>
              </a:rPr>
              <a:t> рейтингу, як </a:t>
            </a:r>
            <a:r>
              <a:rPr lang="ru-RU" sz="1550" dirty="0" err="1">
                <a:latin typeface="+mj-lt"/>
              </a:rPr>
              <a:t>лідер</a:t>
            </a:r>
            <a:r>
              <a:rPr lang="ru-RU" sz="1550" dirty="0">
                <a:latin typeface="+mj-lt"/>
              </a:rPr>
              <a:t> </a:t>
            </a:r>
            <a:r>
              <a:rPr lang="ru-RU" sz="1550" dirty="0" err="1">
                <a:latin typeface="+mj-lt"/>
              </a:rPr>
              <a:t>галузі</a:t>
            </a:r>
            <a:r>
              <a:rPr lang="ru-RU" sz="1550" dirty="0">
                <a:latin typeface="+mj-lt"/>
              </a:rPr>
              <a:t> 2005, 2008, 2009,</a:t>
            </a:r>
            <a:r>
              <a:rPr lang="en-US" sz="1550" dirty="0">
                <a:latin typeface="+mj-lt"/>
              </a:rPr>
              <a:t> </a:t>
            </a:r>
            <a:r>
              <a:rPr lang="ru-RU" sz="1550" dirty="0" smtClean="0">
                <a:latin typeface="+mj-lt"/>
              </a:rPr>
              <a:t>2010 </a:t>
            </a:r>
            <a:r>
              <a:rPr lang="ru-RU" sz="1550" dirty="0" err="1" smtClean="0">
                <a:latin typeface="+mj-lt"/>
              </a:rPr>
              <a:t>рр</a:t>
            </a:r>
            <a:r>
              <a:rPr lang="ru-RU" sz="1550" dirty="0" smtClean="0">
                <a:latin typeface="+mj-lt"/>
              </a:rPr>
              <a:t>. </a:t>
            </a:r>
            <a:r>
              <a:rPr lang="ru-RU" sz="1550" dirty="0">
                <a:latin typeface="+mj-lt"/>
              </a:rPr>
              <a:t>за </a:t>
            </a:r>
            <a:r>
              <a:rPr lang="ru-RU" sz="1550" dirty="0" err="1">
                <a:latin typeface="+mj-lt"/>
              </a:rPr>
              <a:t>критеріями</a:t>
            </a:r>
            <a:r>
              <a:rPr lang="ru-RU" sz="1550" dirty="0">
                <a:latin typeface="+mj-lt"/>
              </a:rPr>
              <a:t>: «</a:t>
            </a:r>
            <a:r>
              <a:rPr lang="ru-RU" sz="1550" dirty="0" err="1">
                <a:latin typeface="+mj-lt"/>
              </a:rPr>
              <a:t>Обсяг</a:t>
            </a:r>
            <a:r>
              <a:rPr lang="ru-RU" sz="1550" dirty="0">
                <a:latin typeface="+mj-lt"/>
              </a:rPr>
              <a:t> </a:t>
            </a:r>
            <a:r>
              <a:rPr lang="ru-RU" sz="1550" dirty="0" err="1">
                <a:latin typeface="+mj-lt"/>
              </a:rPr>
              <a:t>реалізованої</a:t>
            </a:r>
            <a:r>
              <a:rPr lang="ru-RU" sz="1550" dirty="0">
                <a:latin typeface="+mj-lt"/>
              </a:rPr>
              <a:t> </a:t>
            </a:r>
            <a:r>
              <a:rPr lang="ru-RU" sz="1550" dirty="0" err="1">
                <a:latin typeface="+mj-lt"/>
              </a:rPr>
              <a:t>продукції</a:t>
            </a:r>
            <a:r>
              <a:rPr lang="ru-RU" sz="1550" dirty="0">
                <a:latin typeface="+mj-lt"/>
              </a:rPr>
              <a:t>», «</a:t>
            </a:r>
            <a:r>
              <a:rPr lang="ru-RU" sz="1550" dirty="0" err="1">
                <a:latin typeface="+mj-lt"/>
              </a:rPr>
              <a:t>Чистий</a:t>
            </a:r>
            <a:r>
              <a:rPr lang="ru-RU" sz="1550" dirty="0">
                <a:latin typeface="+mj-lt"/>
              </a:rPr>
              <a:t> </a:t>
            </a:r>
            <a:r>
              <a:rPr lang="ru-RU" sz="1550" dirty="0" err="1">
                <a:latin typeface="+mj-lt"/>
              </a:rPr>
              <a:t>прибуток</a:t>
            </a:r>
            <a:r>
              <a:rPr lang="ru-RU" sz="1550" dirty="0">
                <a:latin typeface="+mj-lt"/>
              </a:rPr>
              <a:t>», «</a:t>
            </a:r>
            <a:r>
              <a:rPr lang="ru-RU" sz="1550" dirty="0" err="1">
                <a:latin typeface="+mj-lt"/>
              </a:rPr>
              <a:t>Продуктивність</a:t>
            </a:r>
            <a:r>
              <a:rPr lang="ru-RU" sz="1550" dirty="0">
                <a:latin typeface="+mj-lt"/>
              </a:rPr>
              <a:t> </a:t>
            </a:r>
            <a:r>
              <a:rPr lang="ru-RU" sz="1550" dirty="0" err="1">
                <a:latin typeface="+mj-lt"/>
              </a:rPr>
              <a:t>праці</a:t>
            </a:r>
            <a:r>
              <a:rPr lang="ru-RU" sz="1550" dirty="0">
                <a:latin typeface="+mj-lt"/>
              </a:rPr>
              <a:t>», «</a:t>
            </a:r>
            <a:r>
              <a:rPr lang="ru-RU" sz="1550" dirty="0" err="1">
                <a:latin typeface="+mj-lt"/>
              </a:rPr>
              <a:t>Заробітна</a:t>
            </a:r>
            <a:r>
              <a:rPr lang="ru-RU" sz="1550" dirty="0">
                <a:latin typeface="+mj-lt"/>
              </a:rPr>
              <a:t> плата». </a:t>
            </a:r>
          </a:p>
          <a:p>
            <a:pPr marL="1588" indent="263525" algn="just">
              <a:lnSpc>
                <a:spcPct val="80000"/>
              </a:lnSpc>
              <a:spcBef>
                <a:spcPct val="60000"/>
              </a:spcBef>
              <a:buFontTx/>
              <a:buChar char="•"/>
            </a:pPr>
            <a:r>
              <a:rPr lang="ru-RU" sz="1550" dirty="0" err="1">
                <a:latin typeface="+mj-lt"/>
              </a:rPr>
              <a:t>Налагоджена</a:t>
            </a:r>
            <a:r>
              <a:rPr lang="ru-RU" sz="1550" dirty="0">
                <a:latin typeface="+mj-lt"/>
              </a:rPr>
              <a:t> система </a:t>
            </a:r>
            <a:r>
              <a:rPr lang="ru-RU" sz="1550" dirty="0" err="1">
                <a:latin typeface="+mj-lt"/>
              </a:rPr>
              <a:t>збуту</a:t>
            </a:r>
            <a:r>
              <a:rPr lang="ru-RU" sz="1550" dirty="0">
                <a:latin typeface="+mj-lt"/>
              </a:rPr>
              <a:t> та </a:t>
            </a:r>
            <a:r>
              <a:rPr lang="ru-RU" sz="1550" dirty="0" err="1">
                <a:latin typeface="+mj-lt"/>
              </a:rPr>
              <a:t>розвинена</a:t>
            </a:r>
            <a:r>
              <a:rPr lang="ru-RU" sz="1550" dirty="0">
                <a:latin typeface="+mj-lt"/>
              </a:rPr>
              <a:t> мережа </a:t>
            </a:r>
            <a:r>
              <a:rPr lang="ru-RU" sz="1550" dirty="0" err="1" smtClean="0">
                <a:latin typeface="+mj-lt"/>
              </a:rPr>
              <a:t>торгівельних</a:t>
            </a:r>
            <a:r>
              <a:rPr lang="ru-RU" sz="1550" dirty="0" smtClean="0">
                <a:latin typeface="+mj-lt"/>
              </a:rPr>
              <a:t> </a:t>
            </a:r>
            <a:r>
              <a:rPr lang="ru-RU" sz="1550" dirty="0" err="1">
                <a:latin typeface="+mj-lt"/>
              </a:rPr>
              <a:t>точок</a:t>
            </a:r>
            <a:r>
              <a:rPr lang="ru-RU" sz="1550" dirty="0">
                <a:latin typeface="+mj-lt"/>
              </a:rPr>
              <a:t> </a:t>
            </a:r>
            <a:r>
              <a:rPr lang="ru-RU" sz="1550" dirty="0" err="1">
                <a:latin typeface="+mj-lt"/>
              </a:rPr>
              <a:t>дозволяють</a:t>
            </a:r>
            <a:r>
              <a:rPr lang="ru-RU" sz="1550" dirty="0">
                <a:latin typeface="+mj-lt"/>
              </a:rPr>
              <a:t> на </a:t>
            </a:r>
            <a:r>
              <a:rPr lang="ru-RU" sz="1550" dirty="0" err="1">
                <a:latin typeface="+mj-lt"/>
              </a:rPr>
              <a:t>рівні</a:t>
            </a:r>
            <a:r>
              <a:rPr lang="ru-RU" sz="1550" dirty="0">
                <a:latin typeface="+mj-lt"/>
              </a:rPr>
              <a:t> </a:t>
            </a:r>
            <a:r>
              <a:rPr lang="ru-RU" sz="1550" dirty="0" err="1">
                <a:latin typeface="+mj-lt"/>
              </a:rPr>
              <a:t>Івано-Франківська</a:t>
            </a:r>
            <a:r>
              <a:rPr lang="ru-RU" sz="1550" dirty="0">
                <a:latin typeface="+mj-lt"/>
              </a:rPr>
              <a:t> та </a:t>
            </a:r>
            <a:r>
              <a:rPr lang="ru-RU" sz="1550" dirty="0" err="1">
                <a:latin typeface="+mj-lt"/>
              </a:rPr>
              <a:t>області</a:t>
            </a:r>
            <a:r>
              <a:rPr lang="ru-RU" sz="1550" dirty="0">
                <a:latin typeface="+mj-lt"/>
              </a:rPr>
              <a:t> </a:t>
            </a:r>
            <a:r>
              <a:rPr lang="ru-RU" sz="1550" dirty="0" err="1">
                <a:latin typeface="+mj-lt"/>
              </a:rPr>
              <a:t>швидко</a:t>
            </a:r>
            <a:r>
              <a:rPr lang="ru-RU" sz="1550" dirty="0">
                <a:latin typeface="+mj-lt"/>
              </a:rPr>
              <a:t> і </a:t>
            </a:r>
            <a:r>
              <a:rPr lang="ru-RU" sz="1550" dirty="0" err="1">
                <a:latin typeface="+mj-lt"/>
              </a:rPr>
              <a:t>мобільно</a:t>
            </a:r>
            <a:r>
              <a:rPr lang="ru-RU" sz="1550" dirty="0">
                <a:latin typeface="+mj-lt"/>
              </a:rPr>
              <a:t> </a:t>
            </a:r>
            <a:r>
              <a:rPr lang="ru-RU" sz="1550" dirty="0" err="1">
                <a:latin typeface="+mj-lt"/>
              </a:rPr>
              <a:t>організовувати</a:t>
            </a:r>
            <a:r>
              <a:rPr lang="ru-RU" sz="1550" dirty="0">
                <a:latin typeface="+mj-lt"/>
              </a:rPr>
              <a:t> та </a:t>
            </a:r>
            <a:r>
              <a:rPr lang="ru-RU" sz="1550" dirty="0" err="1">
                <a:latin typeface="+mj-lt"/>
              </a:rPr>
              <a:t>перепрофільовувати</a:t>
            </a:r>
            <a:r>
              <a:rPr lang="ru-RU" sz="1550" dirty="0">
                <a:latin typeface="+mj-lt"/>
              </a:rPr>
              <a:t> потоки будь-</a:t>
            </a:r>
            <a:r>
              <a:rPr lang="ru-RU" sz="1550" dirty="0" err="1">
                <a:latin typeface="+mj-lt"/>
              </a:rPr>
              <a:t>якого</a:t>
            </a:r>
            <a:r>
              <a:rPr lang="ru-RU" sz="1550" dirty="0">
                <a:latin typeface="+mj-lt"/>
              </a:rPr>
              <a:t> товару. </a:t>
            </a:r>
            <a:r>
              <a:rPr lang="ru-RU" sz="1550" dirty="0" err="1">
                <a:latin typeface="+mj-lt"/>
              </a:rPr>
              <a:t>Всі</a:t>
            </a:r>
            <a:r>
              <a:rPr lang="ru-RU" sz="1550" dirty="0">
                <a:latin typeface="+mj-lt"/>
              </a:rPr>
              <a:t> </a:t>
            </a:r>
            <a:r>
              <a:rPr lang="ru-RU" sz="1550" dirty="0" err="1">
                <a:latin typeface="+mj-lt"/>
              </a:rPr>
              <a:t>гілки</a:t>
            </a:r>
            <a:r>
              <a:rPr lang="ru-RU" sz="1550" dirty="0">
                <a:latin typeface="+mj-lt"/>
              </a:rPr>
              <a:t> </a:t>
            </a:r>
            <a:r>
              <a:rPr lang="ru-RU" sz="1550" dirty="0" err="1">
                <a:latin typeface="+mj-lt"/>
              </a:rPr>
              <a:t>збутової</a:t>
            </a:r>
            <a:r>
              <a:rPr lang="ru-RU" sz="1550" dirty="0">
                <a:latin typeface="+mj-lt"/>
              </a:rPr>
              <a:t> </a:t>
            </a:r>
            <a:r>
              <a:rPr lang="ru-RU" sz="1550" dirty="0" err="1">
                <a:latin typeface="+mj-lt"/>
              </a:rPr>
              <a:t>мережі</a:t>
            </a:r>
            <a:r>
              <a:rPr lang="ru-RU" sz="1550" dirty="0">
                <a:latin typeface="+mj-lt"/>
              </a:rPr>
              <a:t> ТОВ «</a:t>
            </a:r>
            <a:r>
              <a:rPr lang="ru-RU" sz="1550" dirty="0" err="1">
                <a:latin typeface="+mj-lt"/>
              </a:rPr>
              <a:t>Прикарпатський</a:t>
            </a:r>
            <a:r>
              <a:rPr lang="ru-RU" sz="1550" dirty="0">
                <a:latin typeface="+mj-lt"/>
              </a:rPr>
              <a:t> </a:t>
            </a:r>
            <a:r>
              <a:rPr lang="ru-RU" sz="1550" dirty="0" err="1">
                <a:latin typeface="+mj-lt"/>
              </a:rPr>
              <a:t>торговий</a:t>
            </a:r>
            <a:r>
              <a:rPr lang="ru-RU" sz="1550" dirty="0">
                <a:latin typeface="+mj-lt"/>
              </a:rPr>
              <a:t> </a:t>
            </a:r>
            <a:r>
              <a:rPr lang="ru-RU" sz="1550" dirty="0" err="1">
                <a:latin typeface="+mj-lt"/>
              </a:rPr>
              <a:t>дім</a:t>
            </a:r>
            <a:r>
              <a:rPr lang="ru-RU" sz="1550" dirty="0">
                <a:latin typeface="+mj-lt"/>
              </a:rPr>
              <a:t>» </a:t>
            </a:r>
            <a:r>
              <a:rPr lang="ru-RU" sz="1550" dirty="0" err="1">
                <a:latin typeface="+mj-lt"/>
              </a:rPr>
              <a:t>тісно</a:t>
            </a:r>
            <a:r>
              <a:rPr lang="ru-RU" sz="1550" dirty="0">
                <a:latin typeface="+mj-lt"/>
              </a:rPr>
              <a:t> </a:t>
            </a:r>
            <a:r>
              <a:rPr lang="ru-RU" sz="1550" dirty="0" err="1">
                <a:latin typeface="+mj-lt"/>
              </a:rPr>
              <a:t>взаємозв’язані</a:t>
            </a:r>
            <a:r>
              <a:rPr lang="ru-RU" sz="1550" dirty="0">
                <a:latin typeface="+mj-lt"/>
              </a:rPr>
              <a:t> та </a:t>
            </a:r>
            <a:r>
              <a:rPr lang="ru-RU" sz="1550" dirty="0" err="1">
                <a:latin typeface="+mj-lt"/>
              </a:rPr>
              <a:t>ефективно</a:t>
            </a:r>
            <a:r>
              <a:rPr lang="ru-RU" sz="1550" dirty="0">
                <a:latin typeface="+mj-lt"/>
              </a:rPr>
              <a:t> </a:t>
            </a:r>
            <a:r>
              <a:rPr lang="ru-RU" sz="1550" dirty="0" err="1">
                <a:latin typeface="+mj-lt"/>
              </a:rPr>
              <a:t>доповнюють</a:t>
            </a:r>
            <a:r>
              <a:rPr lang="ru-RU" sz="1550" dirty="0">
                <a:latin typeface="+mj-lt"/>
              </a:rPr>
              <a:t> одна одну. На </a:t>
            </a:r>
            <a:r>
              <a:rPr lang="ru-RU" sz="1550" dirty="0" err="1">
                <a:latin typeface="+mj-lt"/>
              </a:rPr>
              <a:t>підприємстві</a:t>
            </a:r>
            <a:r>
              <a:rPr lang="ru-RU" sz="1550" dirty="0">
                <a:latin typeface="+mj-lt"/>
              </a:rPr>
              <a:t> </a:t>
            </a:r>
            <a:r>
              <a:rPr lang="ru-RU" sz="1550" dirty="0" err="1">
                <a:latin typeface="+mj-lt"/>
              </a:rPr>
              <a:t>ведеться</a:t>
            </a:r>
            <a:r>
              <a:rPr lang="ru-RU" sz="1550" dirty="0">
                <a:latin typeface="+mj-lt"/>
              </a:rPr>
              <a:t> </a:t>
            </a:r>
            <a:r>
              <a:rPr lang="ru-RU" sz="1550" dirty="0" err="1">
                <a:latin typeface="+mj-lt"/>
              </a:rPr>
              <a:t>стратегічне</a:t>
            </a:r>
            <a:r>
              <a:rPr lang="en-US" sz="1550" dirty="0">
                <a:latin typeface="+mj-lt"/>
              </a:rPr>
              <a:t>, </a:t>
            </a:r>
            <a:r>
              <a:rPr lang="ru-RU" sz="1550" dirty="0" err="1">
                <a:latin typeface="+mj-lt"/>
              </a:rPr>
              <a:t>поточне</a:t>
            </a:r>
            <a:r>
              <a:rPr lang="ru-RU" sz="1550" dirty="0">
                <a:latin typeface="+mj-lt"/>
              </a:rPr>
              <a:t> та </a:t>
            </a:r>
            <a:r>
              <a:rPr lang="ru-RU" sz="1550" dirty="0" err="1">
                <a:latin typeface="+mj-lt"/>
              </a:rPr>
              <a:t>оперативне</a:t>
            </a:r>
            <a:r>
              <a:rPr lang="ru-RU" sz="1550" dirty="0">
                <a:latin typeface="+mj-lt"/>
              </a:rPr>
              <a:t> </a:t>
            </a:r>
            <a:r>
              <a:rPr lang="ru-RU" sz="1550" dirty="0" err="1">
                <a:latin typeface="+mj-lt"/>
              </a:rPr>
              <a:t>планування</a:t>
            </a:r>
            <a:r>
              <a:rPr lang="ru-RU" sz="1550" dirty="0">
                <a:latin typeface="+mj-lt"/>
              </a:rPr>
              <a:t>, </a:t>
            </a:r>
            <a:r>
              <a:rPr lang="ru-RU" sz="1550" dirty="0" err="1">
                <a:latin typeface="+mj-lt"/>
              </a:rPr>
              <a:t>постійний</a:t>
            </a:r>
            <a:r>
              <a:rPr lang="ru-RU" sz="1550" dirty="0">
                <a:latin typeface="+mj-lt"/>
              </a:rPr>
              <a:t> </a:t>
            </a:r>
            <a:r>
              <a:rPr lang="ru-RU" sz="1550" dirty="0" err="1">
                <a:latin typeface="+mj-lt"/>
              </a:rPr>
              <a:t>аналіз</a:t>
            </a:r>
            <a:r>
              <a:rPr lang="ru-RU" sz="1550" dirty="0">
                <a:latin typeface="+mj-lt"/>
              </a:rPr>
              <a:t> та контроль </a:t>
            </a:r>
            <a:r>
              <a:rPr lang="ru-RU" sz="1550" dirty="0" err="1">
                <a:latin typeface="+mj-lt"/>
              </a:rPr>
              <a:t>збуту</a:t>
            </a:r>
            <a:r>
              <a:rPr lang="ru-RU" sz="1550" dirty="0">
                <a:latin typeface="+mj-lt"/>
              </a:rPr>
              <a:t> </a:t>
            </a:r>
            <a:r>
              <a:rPr lang="ru-RU" sz="1550" dirty="0" err="1">
                <a:latin typeface="+mj-lt"/>
              </a:rPr>
              <a:t>продукції</a:t>
            </a:r>
            <a:r>
              <a:rPr lang="en-US" sz="1550" dirty="0">
                <a:latin typeface="+mj-lt"/>
              </a:rPr>
              <a:t> </a:t>
            </a:r>
            <a:r>
              <a:rPr lang="uk-UA" sz="1550" dirty="0">
                <a:latin typeface="+mj-lt"/>
              </a:rPr>
              <a:t>та її якості.</a:t>
            </a:r>
            <a:endParaRPr lang="ru-RU" sz="1550" dirty="0">
              <a:latin typeface="+mj-lt"/>
            </a:endParaRPr>
          </a:p>
          <a:p>
            <a:pPr marL="1588" indent="26352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sz="1400" dirty="0">
              <a:latin typeface="+mj-lt"/>
            </a:endParaRPr>
          </a:p>
        </p:txBody>
      </p:sp>
      <p:pic>
        <p:nvPicPr>
          <p:cNvPr id="5126" name="Picture 6" descr="tvz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74" y="3933056"/>
            <a:ext cx="2793724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1676078" y="620688"/>
            <a:ext cx="525366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700" b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Досягнення</a:t>
            </a:r>
            <a:r>
              <a:rPr lang="uk-UA" sz="3500" b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компанії</a:t>
            </a:r>
          </a:p>
        </p:txBody>
      </p:sp>
      <p:pic>
        <p:nvPicPr>
          <p:cNvPr id="7" name="Рисунок 6" descr="C:\Users\Morokhovych\Downloads\PTD LOGO round ukr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327" y="307391"/>
            <a:ext cx="1038225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Скиба\Desktop\Презентація\фото 2017\20161027_1614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998" y="3933056"/>
            <a:ext cx="3162871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киба\Desktop\Презентація\фото 2017\20161027_161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887762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14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467545" y="5989320"/>
            <a:ext cx="8219256" cy="247992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11" name="Місце для вмісту 10"/>
          <p:cNvSpPr>
            <a:spLocks noGrp="1"/>
          </p:cNvSpPr>
          <p:nvPr>
            <p:ph idx="1"/>
          </p:nvPr>
        </p:nvSpPr>
        <p:spPr>
          <a:xfrm>
            <a:off x="611560" y="836712"/>
            <a:ext cx="8075240" cy="583264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uk-UA" sz="3300" b="1" u="sng" dirty="0">
                <a:solidFill>
                  <a:srgbClr val="002060"/>
                </a:solidFill>
              </a:rPr>
              <a:t>Власне </a:t>
            </a:r>
            <a:r>
              <a:rPr lang="uk-UA" sz="3300" b="1" u="sng" dirty="0" smtClean="0">
                <a:solidFill>
                  <a:srgbClr val="002060"/>
                </a:solidFill>
              </a:rPr>
              <a:t>виробництво ТМ «Карпатська:</a:t>
            </a:r>
          </a:p>
          <a:p>
            <a:endParaRPr lang="uk-UA" dirty="0"/>
          </a:p>
          <a:p>
            <a:endParaRPr lang="uk-UA" dirty="0" smtClean="0"/>
          </a:p>
          <a:p>
            <a:pPr marL="0" indent="0">
              <a:buNone/>
            </a:pPr>
            <a:endParaRPr lang="uk-UA" cap="all" dirty="0"/>
          </a:p>
          <a:p>
            <a:pPr marL="0" indent="0">
              <a:buNone/>
            </a:pPr>
            <a:endParaRPr lang="uk-UA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у </a:t>
            </a:r>
            <a:r>
              <a:rPr lang="ru-RU" dirty="0" err="1"/>
              <a:t>виробництві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чистінська</a:t>
            </a:r>
            <a:r>
              <a:rPr lang="ru-RU" dirty="0"/>
              <a:t> вода, </a:t>
            </a:r>
            <a:r>
              <a:rPr lang="ru-RU" dirty="0" err="1"/>
              <a:t>виняткова</a:t>
            </a:r>
            <a:r>
              <a:rPr lang="ru-RU" dirty="0"/>
              <a:t> за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smtClean="0"/>
              <a:t>складом;</a:t>
            </a:r>
          </a:p>
          <a:p>
            <a:pPr>
              <a:buFontTx/>
              <a:buChar char="-"/>
            </a:pP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/>
              <a:t>компонентом є </a:t>
            </a:r>
            <a:r>
              <a:rPr lang="ru-RU" dirty="0" err="1"/>
              <a:t>високоякісний</a:t>
            </a:r>
            <a:r>
              <a:rPr lang="ru-RU" dirty="0"/>
              <a:t> </a:t>
            </a:r>
            <a:r>
              <a:rPr lang="ru-RU" dirty="0" err="1"/>
              <a:t>зерновий</a:t>
            </a:r>
            <a:r>
              <a:rPr lang="ru-RU" dirty="0"/>
              <a:t> спирт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smtClean="0"/>
              <a:t>«Люкс»;</a:t>
            </a:r>
            <a:endParaRPr lang="uk-UA" dirty="0"/>
          </a:p>
          <a:p>
            <a:pPr>
              <a:buFontTx/>
              <a:buChar char="-"/>
            </a:pPr>
            <a:r>
              <a:rPr lang="ru-RU" dirty="0" err="1" smtClean="0"/>
              <a:t>виготовляється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натуральних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, та за </a:t>
            </a:r>
            <a:r>
              <a:rPr lang="ru-RU" dirty="0" err="1"/>
              <a:t>старовинними</a:t>
            </a:r>
            <a:r>
              <a:rPr lang="ru-RU" dirty="0"/>
              <a:t> </a:t>
            </a:r>
            <a:r>
              <a:rPr lang="ru-RU" dirty="0" smtClean="0"/>
              <a:t>рецептами.</a:t>
            </a:r>
            <a:endParaRPr lang="uk-UA" dirty="0"/>
          </a:p>
        </p:txBody>
      </p:sp>
      <p:pic>
        <p:nvPicPr>
          <p:cNvPr id="5" name="Рисунок 4" descr="C:\Users\Morokhovych\Downloads\karpatska logo colore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4248472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Скиба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65760"/>
            <a:ext cx="144016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киба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08176"/>
            <a:ext cx="146087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Скиба\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592" y="2849116"/>
            <a:ext cx="140957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Morokhovych\Downloads\PTD LOGO round ukr.bmp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620686"/>
            <a:ext cx="103822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7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58368"/>
            <a:ext cx="8229600" cy="322359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779912" y="1783120"/>
            <a:ext cx="5205264" cy="43891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2800" dirty="0"/>
              <a:t>ТМ "Карпатська" - продукт, наповнений національним українським колоритом. Це справжня "горілка", що зберегла в собі силу духу і велич, культуру і темперамент, історичну пам'ять і традиції, працьовитість і щедрість карпатського краю</a:t>
            </a:r>
            <a:r>
              <a:rPr lang="uk-UA" sz="2800" dirty="0" smtClean="0"/>
              <a:t>.</a:t>
            </a:r>
          </a:p>
          <a:p>
            <a:pPr marL="0" indent="0">
              <a:buNone/>
            </a:pPr>
            <a:r>
              <a:rPr lang="uk-UA" sz="2800" dirty="0" smtClean="0"/>
              <a:t>Широкий асортимент та різні об'єми.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/>
              <a:t/>
            </a:r>
            <a:br>
              <a:rPr lang="uk-UA" sz="2800" dirty="0"/>
            </a:br>
            <a:r>
              <a:rPr lang="uk-UA" sz="2800" cap="all" dirty="0"/>
              <a:t>ГОРІЛКА З КАРПАТСЬКИМ ХАРАКТЕРОМ</a:t>
            </a:r>
            <a:r>
              <a:rPr lang="uk-UA" sz="2800" cap="all" dirty="0" smtClean="0"/>
              <a:t>!!!</a:t>
            </a:r>
          </a:p>
          <a:p>
            <a:pPr marL="0" indent="0">
              <a:buNone/>
            </a:pPr>
            <a:r>
              <a:rPr lang="uk-UA" sz="2800" cap="all" dirty="0"/>
              <a:t/>
            </a:r>
            <a:br>
              <a:rPr lang="uk-UA" sz="2800" cap="all" dirty="0"/>
            </a:br>
            <a:endParaRPr lang="uk-UA" dirty="0"/>
          </a:p>
        </p:txBody>
      </p:sp>
      <p:pic>
        <p:nvPicPr>
          <p:cNvPr id="11266" name="Picture 2" descr="C:\Users\Скиба\Desktop\prez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0" y="980728"/>
            <a:ext cx="334290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Morokhovych\Downloads\PTD LOGO round ukr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78" y="620687"/>
            <a:ext cx="103822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9808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54089"/>
            <a:ext cx="8229600" cy="3033935"/>
          </a:xfrm>
        </p:spPr>
        <p:txBody>
          <a:bodyPr>
            <a:noAutofit/>
          </a:bodyPr>
          <a:lstStyle/>
          <a:p>
            <a:pPr algn="ctr"/>
            <a:r>
              <a:rPr lang="uk-UA" sz="28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Понад </a:t>
            </a:r>
            <a:r>
              <a:rPr lang="uk-UA" sz="3000" b="1" i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uk-UA" sz="30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uk-UA" sz="28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великих вітчизняних та зарубіжних виробників довірили ТОВ «ПРИКАРПАТСЬКИЙ ТОРГОВИЙ ДІМ»  дистрибуторські та ексклюзивні права на просування своєї продукції в Івано-Франківську та області</a:t>
            </a:r>
            <a:r>
              <a:rPr lang="uk-UA" sz="28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Pragmatica" pitchFamily="34" charset="0"/>
              </a:rPr>
              <a:t/>
            </a:r>
            <a:br>
              <a:rPr lang="uk-UA" sz="2800" b="1" i="1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Pragmatica" pitchFamily="34" charset="0"/>
              </a:rPr>
            </a:br>
            <a:endParaRPr lang="uk-UA" sz="2800" b="1" i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AutoShape 8" descr="data:image/jpeg;base64,/9j/4AAQSkZJRgABAQAAAQABAAD/2wCEAAkGBhQSEBQUEhMUFRUVGBgVFBgWGBgaGxgcFhQYFRYaFxgYHCYfGRokGhgaHy8gIycpLS0tFR4zNTAqNSYrLCkBCQoKDgwOGg8PGiwlHyUvLDAwNC8wLzAtLTU0NCwtLCwqNC4tLywsLSwqLCwsLTQpLCwsLCwsLCwsLCwsLCwsLP/AABEIALABHgMBIgACEQEDEQH/xAAcAAABBQEBAQAAAAAAAAAAAAAGAAIFBwgEAwH/xABPEAACAQMBBQMGCwQGCQIHAAABAgMABBEhBQYSMUEHUWETIjJxgZEUFzRCUlRzobGz0iNygpMlM2KjsuMVFiRTg5KiwtFDwTVEVZTT4fD/xAAaAQACAwEBAAAAAAAAAAAAAAAABAIDBQEG/8QAMxEAAgIBAQQIBQQDAQEAAAAAAQIAAxEEEiExQQUTIlFhcZHhMoGhwfAUI7HRM0LxUpL/2gAMAwEAAhEDEQA/ALxpUqbRCOpU2lRCNnuFReJ2VVHMsQB7zXy3ukdeJGVl71II94qm0gl23tKRXkKQRcRAHzUVuEBQdONtMk+PcBRX8VvkTmyvJ7ckcMmobiHhw8Ov/wDDFOPp0TAdsN5bhFVuZ8lV3ecPs0s1Ve0+y+7iBltr2SSQa4YsjN+6/GdfA49dTfZtvlJdCSC5/r4eZIwWXPCeIdGVtD6x41BqBsbaNkDj4SS3Ha2XGO6HNKm0E7ydpqQT/B7eFriYHhYKSAG+iMAlmHUAad+hFVV1tYcKJa9ioMtDWWZVUszBVGpJIAHrJ5Vy2e27eZuGKeGRu5JEY+5TQDNsa82rKDfI9paxqD5MMMu2uTry06sNBy5k1w739mSW0BubSSQGLzyrNk4B1ZHABBHP2dKYWivIVm7R+Y9ZQ1z42lXd9ZbOaVDW4G3mu7GOSQ5kBMbnvKHn7QQT4k0R0q6lGKnlGFYMoYR1KuDae24LdQZ5UjB5cTAE+ocz7K5dmb3Wlw3BDcRu3Rc4Y+oNgn2UBGIzg4gXUHGd8maVNpVGSjqVNzUPc742UbcL3UAI5jjBx68ZxUgpbgJwsBxk1Sri2ftaGcZhljkA58DBsevB09tddcII3GAOeEdSptKuTsdSptKiEdSptKiEdSptKiEdSptKiEdSptKiEdSptOohFTadTaIRUqVKiEq7a9k+xr74XFwvb3DFHQnBUufKEDwBUkHuyD3k13r2ZPNCDazNFNGeNMHzX0xwv0IPTORnmK5u0Ddpr2zKR48ojCSMHTiIBBXPTKsR68UHbvdqTWqi3v4ZOKMcIYDD4GgDo5GSB84HXu6nQAa5Q672G4+I5RIlamKNuU8PvCbdHf0XDm3ul8jdL5pU6ByOfDnk3Xh9oJHKJ3i2ReWu0ZL2ygWVXjAcc9TjjwgYMT5inTPM6V3X2yLbbVuLiAtHKpKpJjDAochZADqNQQc5GQR3Eg3WS6FuFveAyqSvEpzxKNFZvE/+CcEkCBZayWUeBU/bw/iSClwFY+IIkfufvqL+ByF4Jox5yZyMkHhZT3EjGDyI9RMD2O7JXyEty4zK0jISeahQpYeBLEk+oVE72bOlh2uYrVvJfD1QMy5GOKT9oRjlqnEcfSPfRs+7T21g0Gz8LI51eRjnLYV5M4PncI0AAGnhgzcKiYU428fIc8/OQQszZYZ2c/P8Eht4dpvtG7/0fbkiFDm8kXuB1jB9fm+J8FOevtN2h8H2eIo1AExW3GuAi8JJ9nCvD4Zrr2Zb2ex7dUklRGbLM7+lKwwCQoySBkAAZxnvJJAd4Nrvtq+igt1YQodCR0JHHK/0RgYAP4tiu1KGcEDsLvz3+M5YxVTk9puX2lnbo7v/AAK0SHIZhlnYcizHLY8ByHgBXze7eVbG1aVsFvRjU/Oc8gfAYJPgDUzyqtJZBtfa6qPOtLPU/Rds/eGYAeKxnvpapescu/Abz+eMYsPVqFTjwH54T13c3G8upvdp8UsjjjEZzhVxkZUczjknIDpnl47L2LY7Wgke2gNpLE2EddNccSkhTg+PUdDVm0L7y75QWP7JE8rO/owxjUlur4GmfUSe7rVi3WO3ZznljgPlwkGqRB2uHPvMG7HfK/hufgrJDfsuhMBIYdPPfHAD35A8TVkQOSgLLwsQCVyDg9RkaGq12PuDczT/AAmQrYZ5R2uVfH9rUqp9/iBRpvDt9LC1MkjFiBwoGxxSPjQaADxJA0GaLwrMFrxnnjv/AI9IUllBL5x4/mfWCG8l7PtO+awt3McEXyhx1IOGBxzAPmhepBJ0Gk7Y9mFhGvCYfKHqzsxJ9gIA9gFM7NdgSW9s0k4xNcOZXzzAPohu46s2OnHXnu/uRPBtKa6e440k48L53E3G2QHzoAvTGeQ5cqk9mMojYC93M85BUzhmXJP0E4du9mAj/b7Nd4Z01VeM4bwVmOVPgSVPIgc6lNxd9fhamKccFzFkSLjHFg4LBTyIOjL0PgaLaC989yWlkF3ZN5O7j10wBJgYGSdA+NMnQjQ6aiC2i0bFp8j3efhLGrNZ2qx5j+vGGlKg/c7f5blvIXC+RulyrIQQHI58IOobvQ692RyMKXetqzstLkcOMrFTZZAqknQAEn1AZNOoT7S9vC3sXVT+0nzEgHPzh55HqXI9bLRWhdgo5wdgiljBqw7Q9pSW7XItYHhTi4nB4McIBOQZM6AjkKLtyN5Zr6FpZIViTPChDE8ePSOCowAdOZ1B7qD9v7PeDZ9hs1NJblx5Xw84M2fAOw9kdG21NpwbMsgTokahIk6uQNAPE4yT6zTlwQjCKMk7sd3vFaiwOWbcBv8AOdlzvDBHcJbvIqyyDiRT11wBnlk64HXBxUjVSbQ3YRrOW92nK0VxOQ8eMkpp5kYj+dkY004Qo1GCaKuzi8vngxeIeAAeSdziRh/aXmRjkxwT486qsoVU2lPDcfbvliXEtssOPD37oY0qWaVKxmKlSpUQip1Np1EIqbTqbRCKlSpUQnhfX0cMZkldURebMcAe0/hQne9pWzWVw0nGOFhgxPhhg5UErjXlrjnUHvhE20trR2SyYiiXjkI1wcZc93FgqgzyLHxoqOydn7Ng42jijVdON1DuxxyBILMx7h7qcFSIF2sljyEVNjsTs4AHMyv9wbS9M0k2z1WK3Y4KzuWQ45LlVDMw+kBpyJPW4YS3AvHjiwOLhzjONcZ1xnvqC3U2+90GdbfyNtoIWY4aTU5PABgL4559/Ty3i3qMN3aW0XCzzSDyoOSVj6nQjBOpB/sGi8tdZjAB/OJhUFqTOfzwkNtuQbShS7sDmezlYopxlgGzjHcwCsO8EjmdOm07WLQp+28pDKujxlGJBHMAgd/fg94Fee3NhyWE5v7JeJD8rtxydeZdB0I1PhqeRYGftYbLaEaT+ShmDDRnRSwxzU5GQR3V0mvZGQSvLvHgZwB9o4IDfQ+IgZsuf/TO0RK8P+x2ysqrIMhmYcm6cXJsDOAg76OZntbCFnxFBGOfCoXJ6ABRlm8NTXPvBvDb7NtwWCrzEUSAAse5QNAO88h68AiOx92Ljakq3e0SVh5wwDIyp8Oaqe/0m8Big/uDabsoOHj5d58Zwdg7I3ufz0jJtqXu2WMdsDb2eeF5G5uOoOOf7inH0mo53c3bisoRFCPF2PpO3LLf+OQqRggVFCooVVGFAAAAHIADkKE98N6ZlmSysgGuZRkscERL9I50zjXXkByOQKhtG39tBgfm8mWbIr7bnJ/NwnbvzvR8CtuJNZZDwQrz849cdQBrjqSB1rn3K3NFsvlp/wBpdy+dI7alS2pVT+J6+rAocvdweKWIXG1WN2fOiDa4IOf2as/FzHTHo8tK7o96r3Z+V2hC08SkYuYscjoOMaDPr4T6+dW7H7exUck8eWfLPESvb7e1YMAcOePPEsCgHtC3ciIe8ubmYCIYhjTgUA/NVSQfOZsEt4dy6F2xNuxXcQlhLFDp5ysuvX0hr6xkV1z2qPjjVWwcjiAODyyM8jr99K1u1T5l7qLFxKd3I3wgtQ0s4ubid9Mjzgi55BnfJJOpOO4dDk72L2m2dzIIwzxOxwolAGSeQDKSMnuJGaKwuOWlCvaNu5HcWUr8A8rEpkRgBxeZ5zLnmQVBGO/B6UwbKrn7SkZ554fSUhLKk3HOPD3hXSqC3I2sbmwglY5Yrwue9kYoSfE8OfbU7SjKVYqeUZVgwBEFt89xI70eUQ+TuF9CQaZxqA+NcdzDUdO6ordLfmRJfgW0R5OdSFR2xiT6IY8uI9GGjevmfUP74bmxX8WG82RQfJyAar4H6SnqPdrV9doI6uzhyPMe3hKXrIO3Xx/mSu1NqxW8TSzOEReZP3ADmSegFAW7tpJtW+F9OpW3hOLZD84qdD44PnE/SAGoU0N2Fk0m0I7Xa8suIwFiVm8xzyUcf0WHzubciQaumGFUUKoCqoAUAYAA0AAHIVY4GnGBvJHHljwkEJvOTuA5c8+MC9+93bp7i2u7MK8kGRwMQOuQRxEAjUgjIPLFN2LudcT3C3W1GV3T+phXBSPXOTjTOdcDPIEk4ABpdXaRIXkdUVebMQAPWTQNtrthto8iBHnI6+gnvI4j7F9tcra112EHhnn5ZnbFqRtpz8vadG/GwLqS6trm2SOYQA/spCAOInPFqQD065BRedfJLXbFwMPLb2a9fJgvJ78kD2MK5YbrbN4qvH8Gto2GVOQ5IPIg+fn3CnHcC+k/rtqza8wgcD7nUfdVg7IAZl3eZP8AUge0SVDb/l7zq7JJmewLMxZmmkJLEkk4TUk6k0a1C7pbtCxt/IhzIOJnyQF9LGmAT3VNUpcwaxivDMYpUqgB4xUqVKqpbFTqbTqIRU2nU2iEVBXatt97azCxEq0zcBYaEKFLNg9CdBnuJo1oe353X+HWpjUhZFPHETy4gCMHwIJHhoelXUFRYpfhKrgxQheMW5+6kFpBGY0UyMgLyYHExYAtg9FzyA00HXWo+HcZp7g3G0ZFmKk+SiUHySLnTIOrHkSPfxUK7K3x2lZILaWzeVkHDGSr5wNAOJARIB0I6dalLfcO5vlee+nlhkkIxFGfNRAMAMhOM+GdOuSThpkdGLO4GefEnyiwdWAVV4cuA+cdvnvMZ7m3sbKZlZpAJZISfNHLhBUjPCvExAOnCPHExut2eR2kpneR55jnDuMYyMEgZJ4iNMknSujdbcG3sSXTieQjHG+MgdQoAAUff40zefc2O6lEs9zNGiLwqqMqKOpJLA6k/gKgbV/xocLzON5kxW3xsMnz3CEzuBzOPXpVY7yXa7LuPhNlNCUlbE9rxjBOp41VTleuvQnqDgOut39iQgmWfypAJ4fL8bHHQCMjWuLcHclLqY3kkIjtw2YIdSGwcAsWJLKMdfSbPQYNlSJWC7E48RjPhx/5IWOzkKAM+fDx4SV3U3VlvZvh+0fOLYMMRGgXmpKnko6L15nOasamySBQSxAAGSScAAcySeQoH2jvnNdyG32UnFjSS5YYjj/dyNT4kHwB50uS97Z4Aegl42aRjmfUyb3o3zhslwx45m/q4U1ZidBnHognqfYCdK4Nxt3ZYzLd3Y/2m5OSP92nMJ4Hlp0CqOhr33Z3FitCZpGM9wdXmk1IJ58Oc8PrJJ8caURz3CojO5CqoLMTyAAySfZXGdVXYr58T3+XhBVZjtPy4CQu2N27VriO8nPC0AB4i/CmEJZS+dNCc8x45oH3ovv9JXEZsEnuDCwzxqDa6dSsmBnxOMiofbm/UV7d/wC0+W+CRnMcMfCC5HJpCWGCfDUchjUklte1+yiQJFbSoi6Kq+SAHqAenFptrwcEn6CKtbW+RkAfUw82P5byK/CEjSQDBERJQd2MgY9WuO8121XXx2W/+4m98f6qcvbXa9YZ/wC7/XSp0l2fhjA1NQ/2lh15zwh1ZTyYFT6iMGgVO2izPOO4H8MZ/CSuyDtasG5vIv70bf8AbmonTXD/AFMl+oqP+wnH2RzFYbi2b07eYgjwbzf8SN76Zu1taW32vdWdw7MsrNLAWJPPLgLnkChIwNMx1EJvNbQbZFxBMrQXQCz4BHAxwOJgwGBxBWz4vU92obDYxx3sGk1qQxI58APFnx4W871FqbZc2YYYDj0P/Ysrdjsn4T6j/kOqVRm7e3VvLaOZNOIecPosNGX2H7sHrUnWaQVODHwQRkQf3x3Qjv4eFsLIuTE+PRJ6HvQ9R7edCOx+0Z7OGW3v1Y3FvpH3yDkoLctBg8fVddTzs6gntK3S+ERC4hH7eDzhgA8aKeIrg8yOYHrHWmqHVsV2cP49jFrkZf3K+P8APvAi7F9dzLPe2d1PF6SRR8SIAdRjCscY6+ke+iBd9bAQ/Brmwkt4zzQxjhz36cL8X9oDNGW5+8i31qkowH9GVR81xz9h0I8CKmJoVdSrqGB5hgCD7DVll4zsuuMdxIxIJScbStnPeMypLm1it7eW52XtORUTDGAnPpMF9FsY1bmyH11Ze7M8j2du8zcUjxo7nAGSyhuQAHWoPbfZbZXAJVPIP0aLQe1D5vux66K7aAIioOSgKPUBgVXfarqMbznmBn1HGWU1sjHPDw4e09KVKlSkZipUqVEIqdTadRCKm06m0QipUqVEIqVKmyPgE4JwCcDmcdB40Qlc7+b9XCXYsrTCOSis5xktJjhVeLRRhh5x7+mNXW/ZIZfPvruWVzqQp0HqaTiJ9woHv5JdrbRd4E4XYcSKWwQIkGMtyDHA8Mka9aLNh9qskB8htGJ+JNC4GH/4iHGf3hz7jzrYap60AqxnG/vmUtiO5NvDO7ukfa7kW9ztEw2wcW1vpcSFiS7Z1RTyGo4dB0Y/Rqydtbw29hEvlCF0CxRIBxNgYCondyGeQoRn7UbG2QrZQFi7FyFXyScTcycjOdByXpXKnancDDzbOPBzDAOMeIZkI/CqXrutILA4HecE+stR6q87JGT3DdJVdh3e1CHvS1va5ylshw79QZW6ern3BedGlhs+OCMRxIqIvJVGB/8As+J1NDmw+0uyucL5TyTn5suFyfBwSp9+fCiltRocZGhH460pcXHZYYHd+cY1UEPaU58YDdot49y0ezbbWWUh5j0jjU5HH3DOG9Sj6Qrz354vJ2ey4WOZuBHbqIogBk+vBb/hnvop2Bu5HahiCzyyHimlfV5G8e4dyjQVxRbrv/pVr2R1ZREI4l1ymgBJ6fT/AOerUtRcAcFyfM/n8Stq2OSeJwPIRm25BYwRLbWRuDoioi+iqr6TMEbwGvMk1AnfC/8Am7HI9fF+gVYlfKqW1QO0uT5mWNWSdzY9JXn+t20v/pP+L/xTTvjf/O2OT6g/6DVjYr5UuvT/AMD6/wByPVN/7P0/qBu7O1Wu5XjuNmCAKnFxSJkE8QGBxxjvJ59K69uWOy4cfCYrSPi9HKIGPeRwjOPGiWWZVGWYKOWSQBroNT40BNuaLm8vLraCMIlykC8RHmICC/mnIGBkA9WJxXUZWYsTsjw+2ZxgVUAbz4/ee152a2FzAXtQELKfJvHIzJnpkEkEZ5gYNP7Pt4WkR7K6GLi3yhDa8aDzdfpEaA94KnqaDNxtsy7PMUsuRZXTMuTrwlDw8ZHQ9/eAT80UZb+7uOSl/ZnFxAOJsf8AqIB/1ELnT5ykjupixTnqnbIPA9x/NxlCMCOsQYI4jvH5wkXslzsjaRt3JFpdHiiY8kbOBk+BIQ+BQ1ZlBciRbc2ZkDgkBOMg/s5VGoB+chB6dG7xo7s93meVGtbnK3Nv5rBubqp4Q3iRoCeuVPzqpuUuu0fiG5v7/uXVMEOzyPD+oZUqD9+4JoTHfW5YmD+vjDHhki6kryyuTrjQHPzRRLsrakdxCk0RyjjI7x0IPcQcgjvFLlMKG5fxLw+WKmAE/wDRG1Qw0tLzRu6Ns/dwsc/uu30asqoTfDd0XtpJFpxelET0dfR9h1U+DGors03hNxa+Slz5a2PkpAeZAyEJ8dCp8UPfVz/u19ZzG4/Y/aUp+2+xyO8fcfeGFKlSpWMxUqVKiEVKlSohFTqbTqIRU2nU2iEVKlSohFULvnfPDYXEkXprGcEdMkKW/hBLeypqmyRhgQwBBBBB1BB0II6ipKcEEyLDIIEpK13dmtbW12laMXIBaZefD5zKdBzTh81uoxn906sdsbP2xEElVBLj0HOJFPXyTjBYer2iiuw2XFApSGNY1JzwqMDJ56cqEN4uya3nYvATbudSFGUJ7+DI4f4SB4U8b0tPbJB5H7GJilqx2ACOY/qS2z90rSwRpIbcu6qTnHlJWx0Ti5E9wxUNdbx7YbLxWCLHzCuwMhHiBIpB8OH31EJuXtiHCxXgK8h+2fT2Opx7KJ9m70Q2lqFvL6GaVMhyhBYkH0eEZZiOWcDxrhGO1kOT5kzoOd2Cg+UFztjZd/lLyH4Hccmb0NeuXwB7JFqY3Lt47WQxrtWKeLkkPEhI7sHjJHqXQ91Cu0NmT7bu/LQQeRhACeVcY4gpPnHHptrjC5wAATRJB2LWwTDzTs30hwKPYpU/eTV1nVquyzEZ5ccSqvrGbaVQcc+GZ67f7QpGufgmzo1llyQznVQQMsF1AOOrE4GMa01Ni7bbVr6BP7IVTj3Q/wDmoI7gX2zZxcWZWcLkYxhipGCGQnUfunOnIVLJ2tunmz2EyOOYBI19TqCPvqJTcOoAYeOM/WdD7z1xI/j6Tq2lvZcw8Nnbg3l6FzM/CAkeddQuBpkcyByyc6VGybl7XnHFNfBCdeBZJAB4YjAUezNdQ39v5z/suzXGfnS8WPeQi/8AVXVZbG2vM6PcXaQKrBvJxKGzg5w2MAg8sFmqIzUP9QfHefpwkjiw/wCx+g+sGZezfaiHKXAbxWeUH/qArqtdibeXzROQO9pUb7yGarF3h2dJPbvHDM0MhwVkUkEYYH5pBwQCPbQKdztsjRdoAjvMkmfvQ/jUk1BsHaK/MTj0BD2Q3yM8L3c9IFFxte9kl4TlY1ZjxMNQFLHiP8IXHUgV1Htcjl4lFjNJGQVb0WyCMEMoBGo6ZryteySWWQSX92ZO8KWZiO7yknIepasTZ2zo4I1jhQIijAA/E957ydTULbasdrtH0A8pKuuzl2R6k+cELJrPalhLbW6NEIwMKy48k5LMhGCRjIbODyJGmaCbfe65Wyk2YyMZy4t0PUKW4XjPt80H6LHuGbrWEAlgACcZONTjlk9cZPvqte03daRJUv7UHjUqZQoyQUI4JABz5AH1A99GmtRm2GG47xnkfeF9bBdoceBx3Q02dbRbOsVVmCpCmXY9TzY+JLE4HiBVY7e3uhnlS8t+K2u4deFx5syDIHnLoW4dMHGQSAThak7K2vNtSo1yphtIyCVAZQ7Dnw51Yn6XJRy1qwdo7s208SxywoyqOFNMFABgBGGq+w0ArS2bN7Hjjl4eOec6Q1q4TcBwz+bp5bs7xRX1uJEx9GRDqUbGqnvHceoNCRLbFu84J2fcN0yfIOf/AGx71HeuvLtHdiXY8nwuyZpYeVxE3Pg78gaga+djK89QTRvZ3tvtK0JGJIpBwup5qeqsPmsDg+4joagQqdpd6H6e45SQLP2W3OPz075KxShlDKQVYAgg5BBGQQRzFVzvKP8ARm1YrxdILnzJ8cgdOI/cJPEo/fTrK9l2LMILgtJYyMfIy8zETrwtj3kDxZeq0WbzbHS/snjUq3GvHEwII4h5yMCOh5Z7mNRUdU+/ep3fL+xOsesXduYfnoZNK2RkV9oN7MNvGa0MMmRLbHyTA8+EZCZ8Rgr/AAeNGVL2Ia2KnlL0cOoYRUqVKoScVKlSohFTqbTqITwvbpYonkbPCis7Y7lUsfuFVBdds90XJjigVM+aGDsQPEhwCfUBVp70fIbr7Cb8pqzXWroKEsDFhmZutudCApxD6LtnuwRxRW5HUBXH38Zx7jVnbqb0R30HlYwVIPDIhOSjYzjPUEag9fAgis50Udnm8/wO7HEcRS4jl7hr5r/wk+4tTOp0SFCaxgiL6fVuHw53GX7SpA0qwZtQS3y7Q47B1j8m0sjDiKhgoVSSAS2DqSDoB09VDfx3j6mf53+XUD2vj+kv+FH+LUE1u6fR0tWGYbzMa/VWrYVBlpSdtaspVrLIIIIMoIIOhBHk9RUNBv1YI3EuyYgenng49QMZAqHHZ7fn/wCVk96fqr78Xm0PqsnvT9VTFWlXgR/9e8gbdQeI+ntDEdtoHKz/AL4f/jr78d4+pn+d/l0G/F5tD6rJ70/VS+LzaH1WT3p+qo9RpPD1953rtV4+ntDL47x9TP8AO/y6Xx3j6of53+XQb8Xm0PqsnvT9VL4vNofVZPen6qP0+k8PX3h12q8fT2hl8d4+pn+d/l0vjvH1M/zv8ug34vNofVZPen6qXxebQ+qye9P1Ufp9J4evvDrtV4+ntDL47x9TP87/AC6Xx3j6mf53+XQb8Xm0PqsnvT9VL4vNofVZPen6qP0+k8PX3h12q8fT2hl8d4+pn+d/l0vjvH1M/wA7/LoN+LzaH1WT3p+ql8Xm0PqsnvT9VH6fSeHr7w67VePp7S5tz97Ev4DIqFCrcDqTnBwCMMMZBB7h1qM393+/0eY0SMSSOC3nEhVUHGdNSSc6eFN7L93ZrS1kE68DSScQXIJACqozgkZODpQf21fK4PsT+Y1I1VVtqdgb1jtlti0bR4z2g7a5eIcdtGVz53CzBseGcjNWxbXAdFddVYBl9TAEfcay6a0vsD5Jb/ZRflrVmvorrClBiQ0Vz2EhjOi+uFjid39FFZm0zoqknTroKoWw3za2vHntIxFG51gLFkI7jyxg6jHLOBppV3b0fIbr7CX8pqzbU+jq1ZW2vKQ11jKy4l2bpb4JtZJre4gUELllBJVlJxnXVWBx16gg1F3LT7CcFW8vYyNgIzAPGTkkLnrzOmh68J1Il2b2dy92TaSpG6LxPx5KsnEoKlR6WpGmnLOQRVg9p269xeRQeQUO0bNxLxBfSVdRxEDGV7+tcdEqu6vI2TxHd/UkjvZVt47Q+sFX3utoNrC7t3LQzr/tCcLAqW9LQjBOQr6Z14u+iebtlsx6KXDepVH4vVf/ABYbR+r/AN5F+ul8WG0fq/8AeRfrq9qdM2NpuAxxEoW3ULnC8fCF8/bbH8y1c/vSKv4K1R8/bZMfQtol/edm/ALUB8WG0fq/95F+ul8WG0fq/wDeRfrrop0Y5j195w26o8j6SQm7Yb08hAvqRj/ic1au6W2jd2cU7KFZweIDllXZDjPQlc+2qaHZhtH6v/eRfrq49ztjNa2UMMhBdAS2OQLOzkA9ccWM+FK61aAg6vGc8ozpDcWPWZx4yZp1Np1Zc0ZGb0fIbr7Cb8pqzXWlN6PkN19hN+U1Zrra6M+FpkdI/EsVKp7dDd74bJNEPTEDvF++rx4B8CCV/iz0qCdCCQQQQcEHmCNCD41phwWK8xM4qQA3fLw7Lt5/hNp5JzmWDCHPNk+Y3uHCf3c9aNKznulvC1ldpMM8PoyAfORvSHrGhHiorRME6uqspBVgGUjkQRkEeGKwNbR1dmRwM3NJd1iYPESle2Ef0j/wY/8AE9Axo67Yh/SI+xj/AMUlAprZ0v8AhXymTqf8rec1HCPNX1D8Kdimw+ivqH4VVfaR2htxta2rFQuVmkU6k8iiHoByJGpOnIa+eppa5tlZuW2rUu00NNub/wBnakq8vE45pGONh4HGinwJFDUvbXBnzbeUjxZB9wJqoqkLTd25lXijt53X6SxuQfUQMGtgaClB2z9plnW2seyJbFj2xWbkCRJovEqGH/QSfuoz2dtOK4QPDIsinqpz7D3HwOtZouLZo2KurIw5qwKkesHWuzYe3prSUSwOVPzh81x9Fx1H4dMGoW9HIRms/wBSVeuYHFgmlcUsVEbrbxpe26zJofRdeZRhzHiNcg9QRQt2p75vbKtvA3DLIvE7jmiZIHCejMQdegB7wRlJSz2dXzmm9qqm3yhBtzfmztCVllBcc0QcbD1gaL/ERQxN21QA+ZbzMP7RRfuBNVCTUvs7dK7nUPDbyup5NjCn1FsA+ytcaClBlz9plnWWuewPvLMte2e2JxJDMniOBh/iB+6i7Yu81tdjMEquRqV1DD1o2CB44xWf9qbu3NuMzwSRjlllPD6uIaZ8M1x2108bq8bFHU5VlOCD4EVxuj6nGaz9xOrrbEOHE0zfXyQxtJK4RFGWZuQ6fjp7apXtR29BdXET28gkVY+FiAwweMnHnAdKnbzeKTaWxJhwlp4Wj8qFHpAOCHCjwByBy4T0qsHjI5gj1gj8ajodNsMWbiDid1l+0oVeB3xtXnsftDsEt4Ua5UMsaKw4JNCEAI0XvFUZXoLZvot/yn/xTuo063ABjwilF7VZ2RL9v94be7sLs28qyBYZQ2MgjMTYyGAIzr7jWfqP+z2ydbPabsjBTbsoJBAJCSEgZ54B+8UAVVpKxUzqp5j+JbqrDYEYjvlg9i3yyb7E/mpVyVTfYt8sm+xP5qVaO8e347O3aaTkNFUc3Y+io8T9wBPSs3XAtfgeEf0ZApyfGdd9tCOFC8rrGg5sxAH39fCg3aHbDZoSI1ll8VUKvvcg/dVU7w7yzXspkmbP0EHooO5R/wC/M9ajre2aRgqKzseSqCxPqA1pqro5QM2GLWa9icViWzH22Q5862lA8GQ/ccURbF7RrK5IVZfJueSyjgJ8AdVJ8Ac1SN3u7cxLxSW06L1Zo3AHrJGntqOqw6Clx2D95Aa21T2hNS0qp/s37QXjdLa5YtExCxOx1jJ0VST8w8vDTpyuCsi+hqW2WmpTctq7Qip1Np1US6Rm9HyG6+wm/Kas11pTej5DdfYTflNWa62ujPhaZHSHxLDnsd/+It9jJ/ijr27Wt2PI3AuUH7Oc+fj5sgGT/wAw19YavDseP9In7GT/ABJVubw7FS7tpIH5OND9FhqrD1HBqN93U6oNywMyVNXW6fZ5zNdW92Qbz+Uia0c+dEOKLPVCdV/hJ9zDuqqL6yeGR45Bh0Yqw7iDj3eNe2xtrPbTxzR+lG2QOhHIqfAgke2n9RULq8D5RKi002Z9YW9sY/pBPsE/xyUCGjPtR2ilxcwTRnKSW0bL/MlyD4g5B8QaDDXdMMUqD3Q1BzaTNDb47bNps+SVTh+EJH+8+FB9mS38NZ6Jq3+2OUixt16NKCf4Ymx+NVBS3RyAVlu8y/XMTYF7hLJ7KNzEmDXU6h1VuCJSMgsMFnI64yAB357hVuYrMttteeNeGOaVF7lkdRrz0BxXr/rDc/WZ/wCbJ+qoX6J7nLFpOnVpUmyFl/7ybsw3sJjlUZ14Hx5yHvU/iORrPG0LJoZZIn9KNmRvWpwceFdH+sNz9Zn/AJsn6q4ppmdizMWY6ksSSfWTqav0unejILZEo1N63YIGDDbsi2yYr3yJPmTqRj+2gLqfdxD+IVydquf9KS55cMfD6vJj/wB+KojdGQrf2pH+/iHvcKfuNWp2l7jteIs0AzNGOEr/ALxM5ABPzgScd+SO6qrGWrUhjzEtrVrdOVHIyloiAwJGRkZHeM6itF7D3otbhF8hLHyGI8hWXw4DqMctNO6s6zQMjFXUqynDKwIIPcQdRTKv1OmF4G/GJTRqDQTumoLm2WRGR1DKwIZWGQQeYIqrbzsUfjbyVwgTJKhkbIGdASDrjlnrQRs3e67t8eSuJVA5KW4l/wCV8j7qMNh9ssqkLdRrIvV4xwuPHhzwt/00ium1FGTWc/njHDqKLsCwQu3C3EbZ5lZ5RIZAq4VSAApJzqdTr91B3bV8rg+xP5jVa2y9qR3ESywuHRuRH3gg6gjuNVT21fK4PsT+Y1VaR2fU5fjvlmpVVowvCV2a0tsD5Jb/AGUf5a1mmtLbA+SW/wBlF+WtMdJ/Csp6O4tPPej5DdfYS/lNWba0lvR8huvsJfymrNtHRnwt5znSPxLLB7Fvlk32J/NSvPte24ZbwQA+ZAoyO93AYn2Lwj399enYv8sm+wP5qUKb3TFr+6J/30o9zlR9wFXKgOrJPISouRpgBzM4LGzaWVI01aRlRfWxAHs1rQ+7W68NlCI4lGcDjfHnOe8nu7hyFZzilZWDKSrDUFSQQe8Eaiu7/WG5+sz/AM2T9VWarTvdgBsCQ01605JGTNK4qpe1fcyOIC6gUIGYLMqjAy2eFwOmToR3kHvyCf6w3P1m4/myfqryuNsTyKVeaV1PNWkdgcajQnFL0aJ6XDBpfdq0tQqVnJWhdw9tG6sIZGOXAMch72Q8OT4kYb+Ks9VcXYrKTaTL0E2R7Y0z+FT6RQGra7jIaBiLMd8sOnU2nVgTbkZvR8huvsJvymrNdaU3o+Q3X2E35TVmutroz4WmR0j8Sw27ID/SX/Bk/FKu+qP7Ij/SQ+yk/wC2rwpXpH/N8ozof8XzlWdsO7Ho3kY7o5se6N/+w/w1Vtadv7FJonikGUdSrDwIx7/Gs5bf2M9pcyQPzQ6H6SnVWHrGD7x0p3o+/aXqzxH8RTXU7LbY4GcLSEgAkkDQeGSTp7ST7aYa+18Nacz5dPa3ZF9mo4H9VIjH1Mpj/Flql60vf7NW4tmhf0ZE4T4ZHMeIOvsrOm19lPbTvDKMOhwe49zDwIwR66y+jrAVKcxNHX1kMHh1uBuNZ31qXkMvlFdkcK4A+kpxwnmp+40TfE7Y98/8wfpqrd1d6pbGbykeGVtJEPJx09RHQ9MnmCRVqWfa9ZOuXMsbdVKFvcUyD91V6ldSrkoSQe6T07UMmHAzG/E9Y98/8wfprim7OtlIxV7gqw5hriMEesEZFce8/bApjZLNXDNp5VwBw+KLkknxOMdxqrScnJ66mpUU6hxl3IkbraEOEUGXju1uPs6OYS27iZ49R+1WQIehwume7NE9xtmCNuGSeJGHNWkRTry0JzVX9jGyGM01wchFTyQ/tMxVj68BR/zChTfqyaLaNyHzlpGkBPVZDxKfccfwnuqk6brbyjPnAlov6ukOq4yZdl3s+yvgQwgnK9VZWZf4kPEvvoa2l2NWr6wySxHuJEi+5sN/1VVm723Xs7hJ48EroQeTKfSU+v7iAelXDsztXsZFBkdoW6q6sfcyAgj3eqiyi/Tn9skj85TqXU3j9wAH85wE2z2R3cKloyk6jXCZV/8Akbn6gSaB6u/bHazZxIfIsZpMeaqqwXPTiZgMD1ZNUlJIWYk8yST6ycmn9JZc4PWj7RHVJUhHVmHvY9tpku2t8+ZMpYDudBkEetQQfUO6vXtq+VwfZH8xq4eyLZ7PtASAebCjsx8XBjUe3iJ/hNTfbXs05t5wPN86JvA+mnv8/wB1UMVXWDyl42jpD5yrq0tu+f8AZLf7GL8tazTVnbldqkcNukF0r/sxwpIo4sqPRDDOQQNMjOQPfPX0vYo2RnEhorVRiGPGWJvR8huvsJfymrNtX9c7ywXmzrtrd+ILDKGBBUqTExGQe/v8D3VQNQ6NUqGB75PXkMVIlg9i/wAsm+wP5iUO7+2Ri2lcqeshkHqkAk/7seyiLsW+WTfYn81Kme2Hdkui3cYyYxwS4+hnKt7CSD4MO6umwJq8HmMTnVl9KCORlY7Hija4iWYkRM6rIQcEKxwTnpjOfZVwfE9Y98/8wfpqk6sndDtZ8jGsN2rOFGEkXVsDkHUnzsfSBz4HnVmsS4gNUTK9K1QytghH8Ttj3z/zB+mvO47J9nxqWd5UUcy0qgD2lcV03Ha5YquVaVz9FYyD73wPvqsd8t9ZNoSAsOCJP6uMHOM82Y9W/AcupKdKaqxu0SBGrX06DcATDj/UHZH1of8A3MX/AIo52DsSG1hEduuE9LOclicecW66AewCs2xRFmCqCWYgKBzJJwAPEnSr1Xa67Ntbe2KmWZYgSvEqqqrgO8kjaJGGPCD6gBRq6XUBdsnPKd0tqEltkDELqdQtsbfcSypHIiL5QlY5IpVmiZgOIoWUAo+NQGGvSims1kKHBmgrBhkTi23atLazxr6TxSIue9kKj7zWarm0eNykisjKcMrDBB8Qa1FXzFM6bVGjIxnMW1GmF2DnGJS/Y/syQ3pm4T5NI2UsRplsAKD1PM+GPVVz19xX2qtRcbn2iMS2ikVLs5jaBe1Dc1rqJZoF4pohgqObpzwO9lOoHi3XFHlLFQqsNbBlkrKxYpUzLcsDKSGUqRzBBBHrB1Fe1hs2SeRY4kLO5wAB39T3AdSeVadxSxWmekzj4fr7TPHRwz8X0jI1wAO4Yob303Hjv0BzwTIMJJjpz4XHVc+0Z06glFKstHZG2lO+aTIHGy3CZv25upc2jETxMF6OPOQ+pxp7Dg+FRGa1MRUfLu7bMctbQMe8xIT94rUTpPd2lma/R4z2TM1xxliAoJJ5ADJPqA1o13Y7K7i4YNcAwRczxD9ow7lQ+j629xq6LXZ8cWkcaJ+4qr+AroxULekmYYQYk69AoOWOZx7N2bHbxLFEoVEGFA+8k9STqT1JqF3z3Jjv4xk8EqD9nIBn+Fh85fvHTrkmpVnK7K20DvjzIrLskbpnTbm5d1aE+ViYqP8A1EBZD48QHm/xYNQea1PiuK42HbyHLwQue9o0J+8VqJ0mcdtfSZ79HjPZMzLmiDYG4l3dkcERRDzkkBVcd4zq38IPsq+7bY8EZzHDEh71RV/AV2Yrj9JEjsLBOjwD2jITdXdaOxg8nH5zHWRyNXbv8AOQHT1kk9m2dkR3UDwyjKOMHHMHmCp6EHUequ+lWYXYttE75ohFC7IG6Z/3k7PLq0Y4RpYukkYJ0/tqMlD93jQyUI5itTYr5w1pJ0kwGGXP0me/R6k9k4lRdmGzJHstogKf2sfk4ydAzeTlGAT3cS++q6mgZGKspVgcEMCCD3EHka1Filw1BNeVdm2eMk+iDKq54So+xfZ0nl5pipEfk+AMRoWLq2B34C692R31bMkYYEEAgjBB1BB0II6in4r7Sl9xufbjVNQqTZlQb49lDozS2Q40Opiz5yfuZ9JfDmPGq7uLdo2KurIw5qwKkesHWtR4rwurGOQYkjRx3Oob8RTlPSDoMOM/zFbdCrHKnEy/Uhsnd+4uWxBC8niB5o9bnzR7TWho93LVTlbaAHvEUY/7akFUAYAwKtbpPd2VlS9H/wDpoCbjdmq2hE05Ek/zQPRjz3Z9Jv7XTp314b+2rJNM7aR3NqLcSHPDG6S8YEhAPArA+lyyKsOvhFZ/6hjZttvj3UKE2F3Ss7CITXKxQyfCW+FxXMlwr8YEUKnyayMPNWT/ANMBefPSrNpqRgDAAA8KdULLNvEnWmx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C:\Users\Morokhovych\Downloads\PTD LOGO round ukr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78" y="620687"/>
            <a:ext cx="1038225" cy="103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04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ік">
  <a:themeElements>
    <a:clrScheme name="Інше 23">
      <a:dk1>
        <a:sysClr val="windowText" lastClr="000000"/>
      </a:dk1>
      <a:lt1>
        <a:sysClr val="window" lastClr="FFFFFF"/>
      </a:lt1>
      <a:dk2>
        <a:srgbClr val="F2F2F2"/>
      </a:dk2>
      <a:lt2>
        <a:srgbClr val="EEECE1"/>
      </a:lt2>
      <a:accent1>
        <a:srgbClr val="00632C"/>
      </a:accent1>
      <a:accent2>
        <a:srgbClr val="13660E"/>
      </a:accent2>
      <a:accent3>
        <a:srgbClr val="00843C"/>
      </a:accent3>
      <a:accent4>
        <a:srgbClr val="FFFF00"/>
      </a:accent4>
      <a:accent5>
        <a:srgbClr val="FFFF00"/>
      </a:accent5>
      <a:accent6>
        <a:srgbClr val="1A8814"/>
      </a:accent6>
      <a:hlink>
        <a:srgbClr val="76923C"/>
      </a:hlink>
      <a:folHlink>
        <a:srgbClr val="D7E3BC"/>
      </a:folHlink>
    </a:clrScheme>
    <a:fontScheme name="Поті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і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26949</TotalTime>
  <Words>1297</Words>
  <Application>Microsoft Office PowerPoint</Application>
  <PresentationFormat>Екран (4:3)</PresentationFormat>
  <Paragraphs>165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35</vt:i4>
      </vt:variant>
    </vt:vector>
  </HeadingPairs>
  <TitlesOfParts>
    <vt:vector size="36" baseType="lpstr">
      <vt:lpstr>Потік</vt:lpstr>
      <vt:lpstr>ТОВ ”ПРИКАРПАТСЬКИЙ ТОРГОВИЙ ДІМ”</vt:lpstr>
      <vt:lpstr>Презентація PowerPoint</vt:lpstr>
      <vt:lpstr>Презентація PowerPoint</vt:lpstr>
      <vt:lpstr>Презентація PowerPoint</vt:lpstr>
      <vt:lpstr>Історія компанії</vt:lpstr>
      <vt:lpstr>Презентація PowerPoint</vt:lpstr>
      <vt:lpstr>Презентація PowerPoint</vt:lpstr>
      <vt:lpstr>Презентація PowerPoint</vt:lpstr>
      <vt:lpstr>Понад 60 великих вітчизняних та зарубіжних виробників довірили ТОВ «ПРИКАРПАТСЬКИЙ ТОРГОВИЙ ДІМ»  дистрибуторські та ексклюзивні права на просування своєї продукції в Івано-Франківську та області </vt:lpstr>
      <vt:lpstr>Презентація PowerPoint</vt:lpstr>
      <vt:lpstr>Презентація PowerPoint</vt:lpstr>
      <vt:lpstr>             </vt:lpstr>
      <vt:lpstr>Карта покриття:</vt:lpstr>
      <vt:lpstr>Адміністративно-логістичний центр  у м. Івано-Франківськ вул. Ребета, 3 </vt:lpstr>
      <vt:lpstr>Презентація PowerPoint</vt:lpstr>
      <vt:lpstr>Транспортно-логістичний центр  у м. Івано-Франківськ вул. Василишина, 26А</vt:lpstr>
      <vt:lpstr>Презентація PowerPoint</vt:lpstr>
      <vt:lpstr>Філія у м. Коломия  вул.Симоненка, 1</vt:lpstr>
      <vt:lpstr>Презентація PowerPoint</vt:lpstr>
      <vt:lpstr>Філія у м. Калуш вул. Окружна, 16</vt:lpstr>
      <vt:lpstr>Презентація PowerPoint</vt:lpstr>
      <vt:lpstr>Оптово-роздрібний магазини у м.Рогатин вул.Миру,1 та вул.Шашкевича,20</vt:lpstr>
      <vt:lpstr>Презентація PowerPoint</vt:lpstr>
      <vt:lpstr>Магазин у м.Тлумач вул.Винниченка, 2</vt:lpstr>
      <vt:lpstr>Магазин у м.Коломия вул.Січових Стрільців, 39/1</vt:lpstr>
      <vt:lpstr>Магазин у м.Богородчани вул.Шевченка, 55</vt:lpstr>
      <vt:lpstr>Магазин у м.Калуш вул.Підвальна, 11</vt:lpstr>
      <vt:lpstr>Магазин у м.Івано-Франківськ вул.Ребета, 3</vt:lpstr>
      <vt:lpstr>Оптово-роздрібний магазин в смт. Рожнятів вул. 8-го Березня, 4а загальна площа – 923м.кв.</vt:lpstr>
      <vt:lpstr>ТОВ «Прикарпатський торговий дім» володіє мережею резервних складів по м.Івано-Франківську та області - все для забезпечення якісної та кількісної дистрибуції.  м. Івано-Франківськ  вул.Сагайдачного, 48Д</vt:lpstr>
      <vt:lpstr>м. Долина  вул. Обліски, 36</vt:lpstr>
      <vt:lpstr> м.Надвірна вул.Рамішвілі, 6</vt:lpstr>
      <vt:lpstr>Наші переваги:</vt:lpstr>
      <vt:lpstr>          Місцезнаходження :</vt:lpstr>
      <vt:lpstr>Співпраця з нами - це ваш успіх!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Скиба</cp:lastModifiedBy>
  <cp:revision>216</cp:revision>
  <dcterms:created xsi:type="dcterms:W3CDTF">2010-02-23T11:30:32Z</dcterms:created>
  <dcterms:modified xsi:type="dcterms:W3CDTF">2017-04-21T14:34:50Z</dcterms:modified>
</cp:coreProperties>
</file>